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90" r:id="rId4"/>
    <p:sldId id="383" r:id="rId6"/>
    <p:sldId id="387" r:id="rId7"/>
    <p:sldId id="438" r:id="rId8"/>
    <p:sldId id="441" r:id="rId9"/>
    <p:sldId id="442" r:id="rId10"/>
    <p:sldId id="445" r:id="rId11"/>
    <p:sldId id="443" r:id="rId12"/>
    <p:sldId id="444" r:id="rId13"/>
    <p:sldId id="446" r:id="rId14"/>
    <p:sldId id="448" r:id="rId15"/>
    <p:sldId id="447" r:id="rId16"/>
    <p:sldId id="449" r:id="rId17"/>
    <p:sldId id="450" r:id="rId18"/>
    <p:sldId id="452" r:id="rId19"/>
    <p:sldId id="455" r:id="rId20"/>
    <p:sldId id="454" r:id="rId21"/>
    <p:sldId id="453" r:id="rId22"/>
    <p:sldId id="435" r:id="rId23"/>
  </p:sldIdLst>
  <p:sldSz cx="15122525" cy="10693400"/>
  <p:notesSz cx="6798945" cy="9929495"/>
  <p:defaultTextStyle>
    <a:defPPr>
      <a:defRPr lang="zh-CN"/>
    </a:defPPr>
    <a:lvl1pPr marL="0" algn="l" defTabSz="1238885" rtl="0" eaLnBrk="1" latinLnBrk="0" hangingPunct="1">
      <a:defRPr sz="2400" kern="1200">
        <a:solidFill>
          <a:schemeClr val="tx1"/>
        </a:solidFill>
        <a:latin typeface="+mn-lt"/>
        <a:ea typeface="+mn-ea"/>
        <a:cs typeface="+mn-cs"/>
      </a:defRPr>
    </a:lvl1pPr>
    <a:lvl2pPr marL="619760" algn="l" defTabSz="1238885" rtl="0" eaLnBrk="1" latinLnBrk="0" hangingPunct="1">
      <a:defRPr sz="2400" kern="1200">
        <a:solidFill>
          <a:schemeClr val="tx1"/>
        </a:solidFill>
        <a:latin typeface="+mn-lt"/>
        <a:ea typeface="+mn-ea"/>
        <a:cs typeface="+mn-cs"/>
      </a:defRPr>
    </a:lvl2pPr>
    <a:lvl3pPr marL="1238885" algn="l" defTabSz="1238885" rtl="0" eaLnBrk="1" latinLnBrk="0" hangingPunct="1">
      <a:defRPr sz="2400" kern="1200">
        <a:solidFill>
          <a:schemeClr val="tx1"/>
        </a:solidFill>
        <a:latin typeface="+mn-lt"/>
        <a:ea typeface="+mn-ea"/>
        <a:cs typeface="+mn-cs"/>
      </a:defRPr>
    </a:lvl3pPr>
    <a:lvl4pPr marL="1858645" algn="l" defTabSz="1238885" rtl="0" eaLnBrk="1" latinLnBrk="0" hangingPunct="1">
      <a:defRPr sz="2400" kern="1200">
        <a:solidFill>
          <a:schemeClr val="tx1"/>
        </a:solidFill>
        <a:latin typeface="+mn-lt"/>
        <a:ea typeface="+mn-ea"/>
        <a:cs typeface="+mn-cs"/>
      </a:defRPr>
    </a:lvl4pPr>
    <a:lvl5pPr marL="2478405" algn="l" defTabSz="1238885" rtl="0" eaLnBrk="1" latinLnBrk="0" hangingPunct="1">
      <a:defRPr sz="2400" kern="1200">
        <a:solidFill>
          <a:schemeClr val="tx1"/>
        </a:solidFill>
        <a:latin typeface="+mn-lt"/>
        <a:ea typeface="+mn-ea"/>
        <a:cs typeface="+mn-cs"/>
      </a:defRPr>
    </a:lvl5pPr>
    <a:lvl6pPr marL="3097530" algn="l" defTabSz="1238885" rtl="0" eaLnBrk="1" latinLnBrk="0" hangingPunct="1">
      <a:defRPr sz="2400" kern="1200">
        <a:solidFill>
          <a:schemeClr val="tx1"/>
        </a:solidFill>
        <a:latin typeface="+mn-lt"/>
        <a:ea typeface="+mn-ea"/>
        <a:cs typeface="+mn-cs"/>
      </a:defRPr>
    </a:lvl6pPr>
    <a:lvl7pPr marL="3717290" algn="l" defTabSz="1238885" rtl="0" eaLnBrk="1" latinLnBrk="0" hangingPunct="1">
      <a:defRPr sz="2400" kern="1200">
        <a:solidFill>
          <a:schemeClr val="tx1"/>
        </a:solidFill>
        <a:latin typeface="+mn-lt"/>
        <a:ea typeface="+mn-ea"/>
        <a:cs typeface="+mn-cs"/>
      </a:defRPr>
    </a:lvl7pPr>
    <a:lvl8pPr marL="4337050" algn="l" defTabSz="1238885" rtl="0" eaLnBrk="1" latinLnBrk="0" hangingPunct="1">
      <a:defRPr sz="2400" kern="1200">
        <a:solidFill>
          <a:schemeClr val="tx1"/>
        </a:solidFill>
        <a:latin typeface="+mn-lt"/>
        <a:ea typeface="+mn-ea"/>
        <a:cs typeface="+mn-cs"/>
      </a:defRPr>
    </a:lvl8pPr>
    <a:lvl9pPr marL="4956175" algn="l" defTabSz="123888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8" userDrawn="1">
          <p15:clr>
            <a:srgbClr val="A4A3A4"/>
          </p15:clr>
        </p15:guide>
        <p15:guide id="2" pos="3837" userDrawn="1">
          <p15:clr>
            <a:srgbClr val="A4A3A4"/>
          </p15:clr>
        </p15:guide>
        <p15:guide id="3" orient="horz" pos="3386" userDrawn="1">
          <p15:clr>
            <a:srgbClr val="A4A3A4"/>
          </p15:clr>
        </p15:guide>
        <p15:guide id="4" pos="477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medi" initials="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4172"/>
    <a:srgbClr val="FFFFFF"/>
    <a:srgbClr val="6CA2C0"/>
    <a:srgbClr val="FD7FF4"/>
    <a:srgbClr val="808FAF"/>
    <a:srgbClr val="A4393C"/>
    <a:srgbClr val="FED3D5"/>
    <a:srgbClr val="F88593"/>
    <a:srgbClr val="70A19F"/>
    <a:srgbClr val="B3B5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58" autoAdjust="0"/>
    <p:restoredTop sz="94660"/>
  </p:normalViewPr>
  <p:slideViewPr>
    <p:cSldViewPr snapToObjects="1" showGuides="1">
      <p:cViewPr>
        <p:scale>
          <a:sx n="30" d="100"/>
          <a:sy n="30" d="100"/>
        </p:scale>
        <p:origin x="-1800" y="-462"/>
      </p:cViewPr>
      <p:guideLst>
        <p:guide orient="horz" pos="2198"/>
        <p:guide pos="3837"/>
        <p:guide orient="horz" pos="3386"/>
        <p:guide pos="47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54954185-4B68-4498-BC7A-E1F246D3B3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030288" y="1241425"/>
            <a:ext cx="4738687" cy="3351213"/>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0F7BED97-4B01-4543-83E6-4B86A6B97EA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38885" rtl="0" eaLnBrk="1" latinLnBrk="0" hangingPunct="1">
      <a:defRPr sz="1600" kern="1200">
        <a:solidFill>
          <a:schemeClr val="tx1"/>
        </a:solidFill>
        <a:latin typeface="+mn-lt"/>
        <a:ea typeface="+mn-ea"/>
        <a:cs typeface="+mn-cs"/>
      </a:defRPr>
    </a:lvl1pPr>
    <a:lvl2pPr marL="619760" algn="l" defTabSz="1238885" rtl="0" eaLnBrk="1" latinLnBrk="0" hangingPunct="1">
      <a:defRPr sz="1600" kern="1200">
        <a:solidFill>
          <a:schemeClr val="tx1"/>
        </a:solidFill>
        <a:latin typeface="+mn-lt"/>
        <a:ea typeface="+mn-ea"/>
        <a:cs typeface="+mn-cs"/>
      </a:defRPr>
    </a:lvl2pPr>
    <a:lvl3pPr marL="1238885" algn="l" defTabSz="1238885" rtl="0" eaLnBrk="1" latinLnBrk="0" hangingPunct="1">
      <a:defRPr sz="1600" kern="1200">
        <a:solidFill>
          <a:schemeClr val="tx1"/>
        </a:solidFill>
        <a:latin typeface="+mn-lt"/>
        <a:ea typeface="+mn-ea"/>
        <a:cs typeface="+mn-cs"/>
      </a:defRPr>
    </a:lvl3pPr>
    <a:lvl4pPr marL="1858645" algn="l" defTabSz="1238885" rtl="0" eaLnBrk="1" latinLnBrk="0" hangingPunct="1">
      <a:defRPr sz="1600" kern="1200">
        <a:solidFill>
          <a:schemeClr val="tx1"/>
        </a:solidFill>
        <a:latin typeface="+mn-lt"/>
        <a:ea typeface="+mn-ea"/>
        <a:cs typeface="+mn-cs"/>
      </a:defRPr>
    </a:lvl4pPr>
    <a:lvl5pPr marL="2478405" algn="l" defTabSz="1238885" rtl="0" eaLnBrk="1" latinLnBrk="0" hangingPunct="1">
      <a:defRPr sz="1600" kern="1200">
        <a:solidFill>
          <a:schemeClr val="tx1"/>
        </a:solidFill>
        <a:latin typeface="+mn-lt"/>
        <a:ea typeface="+mn-ea"/>
        <a:cs typeface="+mn-cs"/>
      </a:defRPr>
    </a:lvl5pPr>
    <a:lvl6pPr marL="3097530" algn="l" defTabSz="1238885" rtl="0" eaLnBrk="1" latinLnBrk="0" hangingPunct="1">
      <a:defRPr sz="1600" kern="1200">
        <a:solidFill>
          <a:schemeClr val="tx1"/>
        </a:solidFill>
        <a:latin typeface="+mn-lt"/>
        <a:ea typeface="+mn-ea"/>
        <a:cs typeface="+mn-cs"/>
      </a:defRPr>
    </a:lvl6pPr>
    <a:lvl7pPr marL="3717290" algn="l" defTabSz="1238885" rtl="0" eaLnBrk="1" latinLnBrk="0" hangingPunct="1">
      <a:defRPr sz="1600" kern="1200">
        <a:solidFill>
          <a:schemeClr val="tx1"/>
        </a:solidFill>
        <a:latin typeface="+mn-lt"/>
        <a:ea typeface="+mn-ea"/>
        <a:cs typeface="+mn-cs"/>
      </a:defRPr>
    </a:lvl7pPr>
    <a:lvl8pPr marL="4337050" algn="l" defTabSz="1238885" rtl="0" eaLnBrk="1" latinLnBrk="0" hangingPunct="1">
      <a:defRPr sz="1600" kern="1200">
        <a:solidFill>
          <a:schemeClr val="tx1"/>
        </a:solidFill>
        <a:latin typeface="+mn-lt"/>
        <a:ea typeface="+mn-ea"/>
        <a:cs typeface="+mn-cs"/>
      </a:defRPr>
    </a:lvl8pPr>
    <a:lvl9pPr marL="4956175" algn="l" defTabSz="123888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30288" y="1241425"/>
            <a:ext cx="4738687" cy="335121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7BED97-4B01-4543-83E6-4B86A6B97EA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90316" y="1750055"/>
            <a:ext cx="11341894" cy="3722887"/>
          </a:xfrm>
        </p:spPr>
        <p:txBody>
          <a:bodyPr anchor="b"/>
          <a:lstStyle>
            <a:lvl1pPr algn="ctr">
              <a:defRPr sz="82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90316" y="5616512"/>
            <a:ext cx="11341894" cy="2581762"/>
          </a:xfrm>
        </p:spPr>
        <p:txBody>
          <a:bodyPr/>
          <a:lstStyle>
            <a:lvl1pPr marL="0" indent="0" algn="ctr">
              <a:buNone/>
              <a:defRPr sz="3200"/>
            </a:lvl1pPr>
            <a:lvl2pPr marL="619760" indent="0" algn="ctr">
              <a:buNone/>
              <a:defRPr sz="2800"/>
            </a:lvl2pPr>
            <a:lvl3pPr marL="1238885" indent="0" algn="ctr">
              <a:buNone/>
              <a:defRPr sz="2400"/>
            </a:lvl3pPr>
            <a:lvl4pPr marL="1858645" indent="0" algn="ctr">
              <a:buNone/>
              <a:defRPr sz="2200"/>
            </a:lvl4pPr>
            <a:lvl5pPr marL="2478405" indent="0" algn="ctr">
              <a:buNone/>
              <a:defRPr sz="2200"/>
            </a:lvl5pPr>
            <a:lvl6pPr marL="3097530" indent="0" algn="ctr">
              <a:buNone/>
              <a:defRPr sz="2200"/>
            </a:lvl6pPr>
            <a:lvl7pPr marL="3717290" indent="0" algn="ctr">
              <a:buNone/>
              <a:defRPr sz="2200"/>
            </a:lvl7pPr>
            <a:lvl8pPr marL="4337050" indent="0" algn="ctr">
              <a:buNone/>
              <a:defRPr sz="2200"/>
            </a:lvl8pPr>
            <a:lvl9pPr marL="4956175" indent="0" algn="ctr">
              <a:buNone/>
              <a:defRPr sz="2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22058" y="569325"/>
            <a:ext cx="3260794" cy="90621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39674" y="569325"/>
            <a:ext cx="9593352" cy="90621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426646" y="1467068"/>
            <a:ext cx="13656207" cy="8164419"/>
          </a:xfrm>
        </p:spPr>
        <p:txBody>
          <a:bodyPr>
            <a:normAutofit/>
          </a:bodyPr>
          <a:lstStyle>
            <a:lvl1pPr>
              <a:lnSpc>
                <a:spcPct val="120000"/>
              </a:lnSpc>
              <a:spcBef>
                <a:spcPts val="0"/>
              </a:spcBef>
              <a:defRPr sz="2000">
                <a:latin typeface="微软雅黑" panose="020B0503020204020204" pitchFamily="34" charset="-122"/>
                <a:ea typeface="微软雅黑" panose="020B0503020204020204" pitchFamily="34" charset="-122"/>
              </a:defRPr>
            </a:lvl1pPr>
            <a:lvl2pPr>
              <a:lnSpc>
                <a:spcPct val="120000"/>
              </a:lnSpc>
              <a:spcBef>
                <a:spcPts val="0"/>
              </a:spcBef>
              <a:defRPr sz="2000">
                <a:latin typeface="微软雅黑" panose="020B0503020204020204" pitchFamily="34" charset="-122"/>
                <a:ea typeface="微软雅黑" panose="020B0503020204020204" pitchFamily="34" charset="-122"/>
              </a:defRPr>
            </a:lvl2pPr>
            <a:lvl3pPr>
              <a:lnSpc>
                <a:spcPct val="120000"/>
              </a:lnSpc>
              <a:spcBef>
                <a:spcPts val="0"/>
              </a:spcBef>
              <a:defRPr sz="2000">
                <a:latin typeface="微软雅黑" panose="020B0503020204020204" pitchFamily="34" charset="-122"/>
                <a:ea typeface="微软雅黑" panose="020B0503020204020204" pitchFamily="34" charset="-122"/>
              </a:defRPr>
            </a:lvl3pPr>
            <a:lvl4pPr>
              <a:lnSpc>
                <a:spcPct val="120000"/>
              </a:lnSpc>
              <a:spcBef>
                <a:spcPts val="0"/>
              </a:spcBef>
              <a:defRPr sz="2000">
                <a:latin typeface="微软雅黑" panose="020B0503020204020204" pitchFamily="34" charset="-122"/>
                <a:ea typeface="微软雅黑" panose="020B0503020204020204" pitchFamily="34" charset="-122"/>
              </a:defRPr>
            </a:lvl4pPr>
            <a:lvl5pPr>
              <a:lnSpc>
                <a:spcPct val="120000"/>
              </a:lnSpc>
              <a:spcBef>
                <a:spcPts val="0"/>
              </a:spcBef>
              <a:defRPr sz="20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0B5E847-D964-4689-BE72-048C47892CF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5800849" y="10007466"/>
            <a:ext cx="3402568" cy="569324"/>
          </a:xfrm>
        </p:spPr>
        <p:txBody>
          <a:bodyPr/>
          <a:lstStyle/>
          <a:p>
            <a:fld id="{351E2E53-9A8B-47CB-B1C0-233061A8FE9F}" type="slidenum">
              <a:rPr lang="zh-CN" altLang="en-US" smtClean="0"/>
            </a:fld>
            <a:endParaRPr lang="zh-CN" altLang="en-US"/>
          </a:p>
        </p:txBody>
      </p:sp>
      <p:sp>
        <p:nvSpPr>
          <p:cNvPr id="11" name="文本占位符 10"/>
          <p:cNvSpPr>
            <a:spLocks noGrp="1"/>
          </p:cNvSpPr>
          <p:nvPr>
            <p:ph type="body" sz="quarter" idx="13" hasCustomPrompt="1"/>
          </p:nvPr>
        </p:nvSpPr>
        <p:spPr>
          <a:xfrm>
            <a:off x="426645" y="289613"/>
            <a:ext cx="1226056" cy="956119"/>
          </a:xfrm>
        </p:spPr>
        <p:txBody>
          <a:bodyPr wrap="square">
            <a:spAutoFit/>
          </a:bodyPr>
          <a:lstStyle>
            <a:lvl1pPr>
              <a:defRPr lang="zh-CN" altLang="en-US" sz="6000" b="1" smtClean="0">
                <a:solidFill>
                  <a:schemeClr val="bg1">
                    <a:lumMod val="50000"/>
                  </a:schemeClr>
                </a:solidFill>
                <a:latin typeface="微软雅黑" panose="020B0503020204020204" pitchFamily="34" charset="-122"/>
                <a:ea typeface="微软雅黑" panose="020B0503020204020204" pitchFamily="34" charset="-122"/>
              </a:defRPr>
            </a:lvl1pPr>
            <a:lvl2pPr>
              <a:defRPr lang="zh-CN" altLang="en-US" sz="2900" smtClean="0"/>
            </a:lvl2pPr>
            <a:lvl3pPr>
              <a:defRPr lang="zh-CN" altLang="en-US" sz="2900" smtClean="0"/>
            </a:lvl3pPr>
            <a:lvl4pPr>
              <a:defRPr lang="zh-CN" altLang="en-US" sz="2900" smtClean="0"/>
            </a:lvl4pPr>
            <a:lvl5pPr>
              <a:defRPr lang="zh-CN" altLang="en-US" sz="2900"/>
            </a:lvl5pPr>
          </a:lstStyle>
          <a:p>
            <a:pPr marL="0" lvl="0" algn="ctr" defTabSz="1475105"/>
            <a:r>
              <a:rPr lang="zh-CN" altLang="en-US" dirty="0" smtClean="0"/>
              <a:t>单</a:t>
            </a:r>
            <a:endParaRPr lang="zh-CN" altLang="en-US" dirty="0" smtClean="0"/>
          </a:p>
        </p:txBody>
      </p:sp>
      <p:sp>
        <p:nvSpPr>
          <p:cNvPr id="13" name="文本占位符 12"/>
          <p:cNvSpPr>
            <a:spLocks noGrp="1"/>
          </p:cNvSpPr>
          <p:nvPr>
            <p:ph type="body" sz="quarter" idx="14"/>
          </p:nvPr>
        </p:nvSpPr>
        <p:spPr>
          <a:xfrm>
            <a:off x="1695806" y="288968"/>
            <a:ext cx="6211604" cy="369387"/>
          </a:xfrm>
        </p:spPr>
        <p:txBody>
          <a:bodyPr vert="horz" wrap="square" lIns="91449" tIns="45725" rIns="91449" bIns="45725" rtlCol="0">
            <a:spAutoFit/>
          </a:bodyPr>
          <a:lstStyle>
            <a:lvl1pPr algn="l">
              <a:defRPr lang="zh-CN" altLang="en-US" sz="2000" b="1" smtClean="0">
                <a:solidFill>
                  <a:schemeClr val="bg1">
                    <a:lumMod val="50000"/>
                  </a:schemeClr>
                </a:solidFill>
                <a:latin typeface="微软雅黑" panose="020B0503020204020204" pitchFamily="34" charset="-122"/>
                <a:ea typeface="微软雅黑" panose="020B0503020204020204" pitchFamily="34" charset="-122"/>
              </a:defRPr>
            </a:lvl1pPr>
            <a:lvl2pPr algn="l">
              <a:defRPr lang="zh-CN" altLang="en-US" sz="3600" smtClean="0"/>
            </a:lvl2pPr>
            <a:lvl3pPr algn="l">
              <a:defRPr lang="zh-CN" altLang="en-US" sz="3600" smtClean="0"/>
            </a:lvl3pPr>
            <a:lvl4pPr algn="l">
              <a:defRPr lang="zh-CN" altLang="en-US" sz="3600" smtClean="0"/>
            </a:lvl4pPr>
            <a:lvl5pPr algn="l">
              <a:defRPr lang="zh-CN" altLang="en-US" sz="3600"/>
            </a:lvl5pPr>
          </a:lstStyle>
          <a:p>
            <a:pPr marL="0" lvl="0" algn="ctr" defTabSz="1475105"/>
            <a:r>
              <a:rPr lang="zh-CN" altLang="en-US" dirty="0" smtClean="0"/>
              <a:t>单击此处编辑母版文本样式</a:t>
            </a:r>
            <a:endParaRPr lang="zh-CN" altLang="en-US" dirty="0" smtClean="0"/>
          </a:p>
        </p:txBody>
      </p:sp>
      <p:sp>
        <p:nvSpPr>
          <p:cNvPr id="14" name="文本占位符 12"/>
          <p:cNvSpPr>
            <a:spLocks noGrp="1"/>
          </p:cNvSpPr>
          <p:nvPr>
            <p:ph type="body" sz="quarter" idx="15"/>
          </p:nvPr>
        </p:nvSpPr>
        <p:spPr>
          <a:xfrm>
            <a:off x="1695806" y="582199"/>
            <a:ext cx="6211604" cy="535610"/>
          </a:xfrm>
        </p:spPr>
        <p:txBody>
          <a:bodyPr vert="horz" wrap="square" lIns="91449" tIns="45725" rIns="91449" bIns="45725" rtlCol="0">
            <a:spAutoFit/>
          </a:bodyPr>
          <a:lstStyle>
            <a:lvl1pPr algn="l">
              <a:defRPr lang="zh-CN" altLang="en-US" sz="3200" b="1" kern="1200" dirty="0" smtClean="0">
                <a:solidFill>
                  <a:srgbClr val="B2C18D"/>
                </a:solidFill>
                <a:latin typeface="微软雅黑" panose="020B0503020204020204" pitchFamily="34" charset="-122"/>
                <a:ea typeface="微软雅黑" panose="020B0503020204020204" pitchFamily="34" charset="-122"/>
                <a:cs typeface="+mn-cs"/>
              </a:defRPr>
            </a:lvl1pPr>
            <a:lvl2pPr algn="l">
              <a:defRPr lang="zh-CN" altLang="en-US" sz="3600" smtClean="0"/>
            </a:lvl2pPr>
            <a:lvl3pPr algn="l">
              <a:defRPr lang="zh-CN" altLang="en-US" sz="3600" smtClean="0"/>
            </a:lvl3pPr>
            <a:lvl4pPr algn="l">
              <a:defRPr lang="zh-CN" altLang="en-US" sz="3600" smtClean="0"/>
            </a:lvl4pPr>
            <a:lvl5pPr algn="l">
              <a:defRPr lang="zh-CN" altLang="en-US" sz="3600"/>
            </a:lvl5pPr>
          </a:lstStyle>
          <a:p>
            <a:pPr marL="0" lvl="0" algn="ctr" defTabSz="1475105"/>
            <a:r>
              <a:rPr lang="zh-CN" altLang="en-US" dirty="0" smtClean="0"/>
              <a:t>单击此处编辑母版文本样式</a:t>
            </a:r>
            <a:endParaRPr lang="zh-CN" altLang="en-US" dirty="0" smtClean="0"/>
          </a:p>
        </p:txBody>
      </p:sp>
      <p:pic>
        <p:nvPicPr>
          <p:cNvPr id="15" name="图片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8893" y="10102864"/>
            <a:ext cx="4434902" cy="342223"/>
          </a:xfrm>
          <a:prstGeom prst="rect">
            <a:avLst/>
          </a:prstGeom>
        </p:spPr>
      </p:pic>
      <p:sp>
        <p:nvSpPr>
          <p:cNvPr id="16" name="文本框 15"/>
          <p:cNvSpPr txBox="1"/>
          <p:nvPr userDrawn="1"/>
        </p:nvSpPr>
        <p:spPr>
          <a:xfrm>
            <a:off x="9164974" y="10042365"/>
            <a:ext cx="5259562" cy="277040"/>
          </a:xfrm>
          <a:prstGeom prst="rect">
            <a:avLst/>
          </a:prstGeom>
          <a:noFill/>
        </p:spPr>
        <p:txBody>
          <a:bodyPr wrap="square" lIns="91449" tIns="45725" rIns="91449" bIns="45725" rtlCol="0">
            <a:spAutoFit/>
          </a:bodyPr>
          <a:lstStyle/>
          <a:p>
            <a:pPr algn="r"/>
            <a:r>
              <a:rPr lang="zh-CN" altLang="en-US" sz="1200" b="0" dirty="0" smtClean="0">
                <a:solidFill>
                  <a:schemeClr val="tx1">
                    <a:lumMod val="85000"/>
                    <a:lumOff val="15000"/>
                  </a:schemeClr>
                </a:solidFill>
                <a:latin typeface="微软雅黑" panose="020B0503020204020204" pitchFamily="34" charset="-122"/>
                <a:ea typeface="微软雅黑" panose="020B0503020204020204" pitchFamily="34" charset="-122"/>
              </a:rPr>
              <a:t>雄安新区│绿色基础设施规划思路探讨</a:t>
            </a:r>
            <a:r>
              <a:rPr lang="en-US" altLang="zh-CN" sz="1200" b="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0" dirty="0" smtClean="0">
                <a:solidFill>
                  <a:schemeClr val="tx1">
                    <a:lumMod val="85000"/>
                    <a:lumOff val="15000"/>
                  </a:schemeClr>
                </a:solidFill>
                <a:latin typeface="微软雅黑" panose="020B0503020204020204" pitchFamily="34" charset="-122"/>
                <a:ea typeface="微软雅黑" panose="020B0503020204020204" pitchFamily="34" charset="-122"/>
              </a:rPr>
              <a:t>城市综合交通规划</a:t>
            </a:r>
            <a:endPar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userDrawn="1"/>
        </p:nvSpPr>
        <p:spPr>
          <a:xfrm>
            <a:off x="5839292" y="10246636"/>
            <a:ext cx="8622694" cy="215476"/>
          </a:xfrm>
          <a:prstGeom prst="rect">
            <a:avLst/>
          </a:prstGeom>
          <a:noFill/>
        </p:spPr>
        <p:txBody>
          <a:bodyPr wrap="square" lIns="91449" tIns="45725" rIns="91449" bIns="45725" rtlCol="0">
            <a:spAutoFit/>
          </a:bodyPr>
          <a:lstStyle/>
          <a:p>
            <a:pPr algn="r"/>
            <a:r>
              <a:rPr lang="en-US" altLang="zh-CN" sz="800"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sz="800" b="0" dirty="0" err="1" smtClean="0">
                <a:solidFill>
                  <a:schemeClr val="tx1">
                    <a:lumMod val="85000"/>
                    <a:lumOff val="15000"/>
                  </a:schemeClr>
                </a:solidFill>
                <a:latin typeface="微软雅黑" panose="020B0503020204020204" pitchFamily="34" charset="-122"/>
                <a:ea typeface="微软雅黑" panose="020B0503020204020204" pitchFamily="34" charset="-122"/>
              </a:rPr>
              <a:t>XiongAn</a:t>
            </a:r>
            <a:r>
              <a:rPr lang="en-US" altLang="zh-CN" sz="800" b="0" dirty="0" smtClean="0">
                <a:solidFill>
                  <a:schemeClr val="tx1">
                    <a:lumMod val="85000"/>
                    <a:lumOff val="15000"/>
                  </a:schemeClr>
                </a:solidFill>
                <a:latin typeface="微软雅黑" panose="020B0503020204020204" pitchFamily="34" charset="-122"/>
                <a:ea typeface="微软雅黑" panose="020B0503020204020204" pitchFamily="34" charset="-122"/>
              </a:rPr>
              <a:t>│ Discussion of Green Infrastructure Planning Ideas: Urban Comprehensive </a:t>
            </a:r>
            <a:r>
              <a:rPr lang="en-US" altLang="zh-CN" sz="800" b="0" dirty="0">
                <a:solidFill>
                  <a:schemeClr val="tx1">
                    <a:lumMod val="85000"/>
                    <a:lumOff val="15000"/>
                  </a:schemeClr>
                </a:solidFill>
                <a:latin typeface="微软雅黑" panose="020B0503020204020204" pitchFamily="34" charset="-122"/>
                <a:ea typeface="微软雅黑" panose="020B0503020204020204" pitchFamily="34" charset="-122"/>
              </a:rPr>
              <a:t>Transportation Planning</a:t>
            </a:r>
            <a:endParaRPr sz="800" b="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242127" y="496992"/>
            <a:ext cx="8346918" cy="942186"/>
          </a:xfrm>
        </p:spPr>
        <p:txBody>
          <a:bodyPr>
            <a:normAutofit/>
          </a:bodyPr>
          <a:lstStyle>
            <a:lvl1pPr algn="l">
              <a:defRPr sz="3900" b="1">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pic>
        <p:nvPicPr>
          <p:cNvPr id="8" name="Picture 2" descr="F:\PPT\Logo\3-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714292" y="519427"/>
            <a:ext cx="1064453" cy="410197"/>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占位符 9"/>
          <p:cNvSpPr>
            <a:spLocks noGrp="1"/>
          </p:cNvSpPr>
          <p:nvPr>
            <p:ph type="body" sz="quarter" idx="13"/>
          </p:nvPr>
        </p:nvSpPr>
        <p:spPr>
          <a:xfrm>
            <a:off x="12626932" y="472802"/>
            <a:ext cx="2319407" cy="914403"/>
          </a:xfrm>
        </p:spPr>
        <p:txBody>
          <a:bodyPr/>
          <a:lstStyle>
            <a:lvl1pPr marL="0" indent="0">
              <a:buFontTx/>
              <a:buNone/>
              <a:defRPr sz="2600">
                <a:solidFill>
                  <a:srgbClr val="245792"/>
                </a:solidFill>
                <a:latin typeface="微软雅黑" panose="020B0503020204020204" pitchFamily="34" charset="-122"/>
                <a:ea typeface="微软雅黑" panose="020B0503020204020204" pitchFamily="34" charset="-122"/>
              </a:defRPr>
            </a:lvl1pPr>
            <a:lvl2pPr marL="737870" indent="0">
              <a:buFontTx/>
              <a:buNone/>
              <a:defRPr/>
            </a:lvl2pPr>
            <a:lvl3pPr marL="1475105" indent="0">
              <a:buFontTx/>
              <a:buNone/>
              <a:defRPr/>
            </a:lvl3pPr>
            <a:lvl4pPr marL="2212975" indent="0">
              <a:buFontTx/>
              <a:buNone/>
              <a:defRPr/>
            </a:lvl4pPr>
            <a:lvl5pPr marL="2950210" indent="0">
              <a:buFontTx/>
              <a:buNone/>
              <a:defRPr/>
            </a:lvl5pPr>
          </a:lstStyle>
          <a:p>
            <a:pPr lvl="0"/>
            <a:r>
              <a:rPr lang="zh-CN" altLang="en-US" dirty="0" smtClean="0"/>
              <a:t>单击此处编辑母版文本样式</a:t>
            </a:r>
            <a:endParaRPr lang="zh-CN" altLang="en-US" dirty="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90316" y="1750055"/>
            <a:ext cx="11341894" cy="3722887"/>
          </a:xfrm>
        </p:spPr>
        <p:txBody>
          <a:bodyPr anchor="b"/>
          <a:lstStyle>
            <a:lvl1pPr algn="ctr">
              <a:defRPr sz="82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90316" y="5616512"/>
            <a:ext cx="11341894" cy="2581762"/>
          </a:xfrm>
        </p:spPr>
        <p:txBody>
          <a:bodyPr/>
          <a:lstStyle>
            <a:lvl1pPr marL="0" indent="0" algn="ctr">
              <a:buNone/>
              <a:defRPr sz="3200"/>
            </a:lvl1pPr>
            <a:lvl2pPr marL="619760" indent="0" algn="ctr">
              <a:buNone/>
              <a:defRPr sz="2800"/>
            </a:lvl2pPr>
            <a:lvl3pPr marL="1238885" indent="0" algn="ctr">
              <a:buNone/>
              <a:defRPr sz="2400"/>
            </a:lvl3pPr>
            <a:lvl4pPr marL="1858645" indent="0" algn="ctr">
              <a:buNone/>
              <a:defRPr sz="2200"/>
            </a:lvl4pPr>
            <a:lvl5pPr marL="2478405" indent="0" algn="ctr">
              <a:buNone/>
              <a:defRPr sz="2200"/>
            </a:lvl5pPr>
            <a:lvl6pPr marL="3097530" indent="0" algn="ctr">
              <a:buNone/>
              <a:defRPr sz="2200"/>
            </a:lvl6pPr>
            <a:lvl7pPr marL="3717290" indent="0" algn="ctr">
              <a:buNone/>
              <a:defRPr sz="2200"/>
            </a:lvl7pPr>
            <a:lvl8pPr marL="4337050" indent="0" algn="ctr">
              <a:buNone/>
              <a:defRPr sz="2200"/>
            </a:lvl8pPr>
            <a:lvl9pPr marL="4956175" indent="0" algn="ctr">
              <a:buNone/>
              <a:defRPr sz="2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31798" y="2665926"/>
            <a:ext cx="13043178" cy="4448157"/>
          </a:xfrm>
        </p:spPr>
        <p:txBody>
          <a:bodyPr anchor="b"/>
          <a:lstStyle>
            <a:lvl1pPr>
              <a:defRPr sz="82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31798" y="7156163"/>
            <a:ext cx="13043178" cy="2339181"/>
          </a:xfrm>
        </p:spPr>
        <p:txBody>
          <a:bodyPr/>
          <a:lstStyle>
            <a:lvl1pPr marL="0" indent="0">
              <a:buNone/>
              <a:defRPr sz="3200">
                <a:solidFill>
                  <a:schemeClr val="tx1">
                    <a:tint val="75000"/>
                  </a:schemeClr>
                </a:solidFill>
              </a:defRPr>
            </a:lvl1pPr>
            <a:lvl2pPr marL="619760" indent="0">
              <a:buNone/>
              <a:defRPr sz="2800">
                <a:solidFill>
                  <a:schemeClr val="tx1">
                    <a:tint val="75000"/>
                  </a:schemeClr>
                </a:solidFill>
              </a:defRPr>
            </a:lvl2pPr>
            <a:lvl3pPr marL="1238885" indent="0">
              <a:buNone/>
              <a:defRPr sz="2400">
                <a:solidFill>
                  <a:schemeClr val="tx1">
                    <a:tint val="75000"/>
                  </a:schemeClr>
                </a:solidFill>
              </a:defRPr>
            </a:lvl3pPr>
            <a:lvl4pPr marL="1858645" indent="0">
              <a:buNone/>
              <a:defRPr sz="2200">
                <a:solidFill>
                  <a:schemeClr val="tx1">
                    <a:tint val="75000"/>
                  </a:schemeClr>
                </a:solidFill>
              </a:defRPr>
            </a:lvl4pPr>
            <a:lvl5pPr marL="2478405" indent="0">
              <a:buNone/>
              <a:defRPr sz="2200">
                <a:solidFill>
                  <a:schemeClr val="tx1">
                    <a:tint val="75000"/>
                  </a:schemeClr>
                </a:solidFill>
              </a:defRPr>
            </a:lvl5pPr>
            <a:lvl6pPr marL="3097530" indent="0">
              <a:buNone/>
              <a:defRPr sz="2200">
                <a:solidFill>
                  <a:schemeClr val="tx1">
                    <a:tint val="75000"/>
                  </a:schemeClr>
                </a:solidFill>
              </a:defRPr>
            </a:lvl6pPr>
            <a:lvl7pPr marL="3717290" indent="0">
              <a:buNone/>
              <a:defRPr sz="2200">
                <a:solidFill>
                  <a:schemeClr val="tx1">
                    <a:tint val="75000"/>
                  </a:schemeClr>
                </a:solidFill>
              </a:defRPr>
            </a:lvl7pPr>
            <a:lvl8pPr marL="4337050" indent="0">
              <a:buNone/>
              <a:defRPr sz="2200">
                <a:solidFill>
                  <a:schemeClr val="tx1">
                    <a:tint val="75000"/>
                  </a:schemeClr>
                </a:solidFill>
              </a:defRPr>
            </a:lvl8pPr>
            <a:lvl9pPr marL="4956175" indent="0">
              <a:buNone/>
              <a:defRPr sz="2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39674" y="2846623"/>
            <a:ext cx="6427073" cy="678486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7655778" y="2846623"/>
            <a:ext cx="6427073" cy="678486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41643" y="569326"/>
            <a:ext cx="13043178" cy="206689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41644" y="2621369"/>
            <a:ext cx="6397536" cy="1284693"/>
          </a:xfrm>
        </p:spPr>
        <p:txBody>
          <a:bodyPr anchor="b"/>
          <a:lstStyle>
            <a:lvl1pPr marL="0" indent="0">
              <a:buNone/>
              <a:defRPr sz="3200" b="1"/>
            </a:lvl1pPr>
            <a:lvl2pPr marL="619760" indent="0">
              <a:buNone/>
              <a:defRPr sz="2800" b="1"/>
            </a:lvl2pPr>
            <a:lvl3pPr marL="1238885" indent="0">
              <a:buNone/>
              <a:defRPr sz="2400" b="1"/>
            </a:lvl3pPr>
            <a:lvl4pPr marL="1858645" indent="0">
              <a:buNone/>
              <a:defRPr sz="2200" b="1"/>
            </a:lvl4pPr>
            <a:lvl5pPr marL="2478405" indent="0">
              <a:buNone/>
              <a:defRPr sz="2200" b="1"/>
            </a:lvl5pPr>
            <a:lvl6pPr marL="3097530" indent="0">
              <a:buNone/>
              <a:defRPr sz="2200" b="1"/>
            </a:lvl6pPr>
            <a:lvl7pPr marL="3717290" indent="0">
              <a:buNone/>
              <a:defRPr sz="2200" b="1"/>
            </a:lvl7pPr>
            <a:lvl8pPr marL="4337050" indent="0">
              <a:buNone/>
              <a:defRPr sz="2200" b="1"/>
            </a:lvl8pPr>
            <a:lvl9pPr marL="4956175" indent="0">
              <a:buNone/>
              <a:defRPr sz="2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041644" y="3906062"/>
            <a:ext cx="6397536" cy="574522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7655779" y="2621369"/>
            <a:ext cx="6429042" cy="1284693"/>
          </a:xfrm>
        </p:spPr>
        <p:txBody>
          <a:bodyPr anchor="b"/>
          <a:lstStyle>
            <a:lvl1pPr marL="0" indent="0">
              <a:buNone/>
              <a:defRPr sz="3200" b="1"/>
            </a:lvl1pPr>
            <a:lvl2pPr marL="619760" indent="0">
              <a:buNone/>
              <a:defRPr sz="2800" b="1"/>
            </a:lvl2pPr>
            <a:lvl3pPr marL="1238885" indent="0">
              <a:buNone/>
              <a:defRPr sz="2400" b="1"/>
            </a:lvl3pPr>
            <a:lvl4pPr marL="1858645" indent="0">
              <a:buNone/>
              <a:defRPr sz="2200" b="1"/>
            </a:lvl4pPr>
            <a:lvl5pPr marL="2478405" indent="0">
              <a:buNone/>
              <a:defRPr sz="2200" b="1"/>
            </a:lvl5pPr>
            <a:lvl6pPr marL="3097530" indent="0">
              <a:buNone/>
              <a:defRPr sz="2200" b="1"/>
            </a:lvl6pPr>
            <a:lvl7pPr marL="3717290" indent="0">
              <a:buNone/>
              <a:defRPr sz="2200" b="1"/>
            </a:lvl7pPr>
            <a:lvl8pPr marL="4337050" indent="0">
              <a:buNone/>
              <a:defRPr sz="2200" b="1"/>
            </a:lvl8pPr>
            <a:lvl9pPr marL="4956175" indent="0">
              <a:buNone/>
              <a:defRPr sz="2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7655779" y="3906062"/>
            <a:ext cx="6429042" cy="574522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644" y="712893"/>
            <a:ext cx="4877408" cy="2495127"/>
          </a:xfrm>
        </p:spPr>
        <p:txBody>
          <a:bodyPr anchor="b"/>
          <a:lstStyle>
            <a:lvl1pPr>
              <a:defRPr sz="4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6429042" y="1539653"/>
            <a:ext cx="7655778" cy="7599245"/>
          </a:xfrm>
        </p:spPr>
        <p:txBody>
          <a:bodyPr/>
          <a:lstStyle>
            <a:lvl1pPr>
              <a:defRPr sz="4400"/>
            </a:lvl1pPr>
            <a:lvl2pPr>
              <a:defRPr sz="3800"/>
            </a:lvl2pPr>
            <a:lvl3pPr>
              <a:defRPr sz="3200"/>
            </a:lvl3pPr>
            <a:lvl4pPr>
              <a:defRPr sz="2800"/>
            </a:lvl4pPr>
            <a:lvl5pPr>
              <a:defRPr sz="2800"/>
            </a:lvl5pPr>
            <a:lvl6pPr>
              <a:defRPr sz="2800"/>
            </a:lvl6pPr>
            <a:lvl7pPr>
              <a:defRPr sz="2800"/>
            </a:lvl7pPr>
            <a:lvl8pPr>
              <a:defRPr sz="2800"/>
            </a:lvl8pPr>
            <a:lvl9pPr>
              <a:defRPr sz="2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1041644" y="3208020"/>
            <a:ext cx="4877408" cy="5943254"/>
          </a:xfrm>
        </p:spPr>
        <p:txBody>
          <a:bodyPr/>
          <a:lstStyle>
            <a:lvl1pPr marL="0" indent="0">
              <a:buNone/>
              <a:defRPr sz="2200"/>
            </a:lvl1pPr>
            <a:lvl2pPr marL="619760" indent="0">
              <a:buNone/>
              <a:defRPr sz="1800"/>
            </a:lvl2pPr>
            <a:lvl3pPr marL="1238885" indent="0">
              <a:buNone/>
              <a:defRPr sz="1600"/>
            </a:lvl3pPr>
            <a:lvl4pPr marL="1858645" indent="0">
              <a:buNone/>
              <a:defRPr sz="1400"/>
            </a:lvl4pPr>
            <a:lvl5pPr marL="2478405" indent="0">
              <a:buNone/>
              <a:defRPr sz="1400"/>
            </a:lvl5pPr>
            <a:lvl6pPr marL="3097530" indent="0">
              <a:buNone/>
              <a:defRPr sz="1400"/>
            </a:lvl6pPr>
            <a:lvl7pPr marL="3717290" indent="0">
              <a:buNone/>
              <a:defRPr sz="1400"/>
            </a:lvl7pPr>
            <a:lvl8pPr marL="4337050" indent="0">
              <a:buNone/>
              <a:defRPr sz="1400"/>
            </a:lvl8pPr>
            <a:lvl9pPr marL="4956175"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644" y="712893"/>
            <a:ext cx="4877408" cy="2495127"/>
          </a:xfrm>
        </p:spPr>
        <p:txBody>
          <a:bodyPr anchor="b"/>
          <a:lstStyle>
            <a:lvl1pPr>
              <a:defRPr sz="4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6429042" y="1539653"/>
            <a:ext cx="7655778" cy="7599245"/>
          </a:xfrm>
        </p:spPr>
        <p:txBody>
          <a:bodyPr/>
          <a:lstStyle>
            <a:lvl1pPr marL="0" indent="0">
              <a:buNone/>
              <a:defRPr sz="4400"/>
            </a:lvl1pPr>
            <a:lvl2pPr marL="619760" indent="0">
              <a:buNone/>
              <a:defRPr sz="3800"/>
            </a:lvl2pPr>
            <a:lvl3pPr marL="1238885" indent="0">
              <a:buNone/>
              <a:defRPr sz="3200"/>
            </a:lvl3pPr>
            <a:lvl4pPr marL="1858645" indent="0">
              <a:buNone/>
              <a:defRPr sz="2800"/>
            </a:lvl4pPr>
            <a:lvl5pPr marL="2478405" indent="0">
              <a:buNone/>
              <a:defRPr sz="2800"/>
            </a:lvl5pPr>
            <a:lvl6pPr marL="3097530" indent="0">
              <a:buNone/>
              <a:defRPr sz="2800"/>
            </a:lvl6pPr>
            <a:lvl7pPr marL="3717290" indent="0">
              <a:buNone/>
              <a:defRPr sz="2800"/>
            </a:lvl7pPr>
            <a:lvl8pPr marL="4337050" indent="0">
              <a:buNone/>
              <a:defRPr sz="2800"/>
            </a:lvl8pPr>
            <a:lvl9pPr marL="4956175" indent="0">
              <a:buNone/>
              <a:defRPr sz="2800"/>
            </a:lvl9pPr>
          </a:lstStyle>
          <a:p>
            <a:endParaRPr lang="zh-CN" altLang="en-US"/>
          </a:p>
        </p:txBody>
      </p:sp>
      <p:sp>
        <p:nvSpPr>
          <p:cNvPr id="4" name="文本占位符 3"/>
          <p:cNvSpPr>
            <a:spLocks noGrp="1"/>
          </p:cNvSpPr>
          <p:nvPr>
            <p:ph type="body" sz="half" idx="2"/>
          </p:nvPr>
        </p:nvSpPr>
        <p:spPr>
          <a:xfrm>
            <a:off x="1041644" y="3208020"/>
            <a:ext cx="4877408" cy="5943254"/>
          </a:xfrm>
        </p:spPr>
        <p:txBody>
          <a:bodyPr/>
          <a:lstStyle>
            <a:lvl1pPr marL="0" indent="0">
              <a:buNone/>
              <a:defRPr sz="2200"/>
            </a:lvl1pPr>
            <a:lvl2pPr marL="619760" indent="0">
              <a:buNone/>
              <a:defRPr sz="1800"/>
            </a:lvl2pPr>
            <a:lvl3pPr marL="1238885" indent="0">
              <a:buNone/>
              <a:defRPr sz="1600"/>
            </a:lvl3pPr>
            <a:lvl4pPr marL="1858645" indent="0">
              <a:buNone/>
              <a:defRPr sz="1400"/>
            </a:lvl4pPr>
            <a:lvl5pPr marL="2478405" indent="0">
              <a:buNone/>
              <a:defRPr sz="1400"/>
            </a:lvl5pPr>
            <a:lvl6pPr marL="3097530" indent="0">
              <a:buNone/>
              <a:defRPr sz="1400"/>
            </a:lvl6pPr>
            <a:lvl7pPr marL="3717290" indent="0">
              <a:buNone/>
              <a:defRPr sz="1400"/>
            </a:lvl7pPr>
            <a:lvl8pPr marL="4337050" indent="0">
              <a:buNone/>
              <a:defRPr sz="1400"/>
            </a:lvl8pPr>
            <a:lvl9pPr marL="4956175"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22058" y="569325"/>
            <a:ext cx="3260794" cy="90621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39674" y="569325"/>
            <a:ext cx="9593352" cy="90621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31798" y="2665926"/>
            <a:ext cx="13043178" cy="4448157"/>
          </a:xfrm>
        </p:spPr>
        <p:txBody>
          <a:bodyPr anchor="b"/>
          <a:lstStyle>
            <a:lvl1pPr>
              <a:defRPr sz="82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31798" y="7156163"/>
            <a:ext cx="13043178" cy="2339181"/>
          </a:xfrm>
        </p:spPr>
        <p:txBody>
          <a:bodyPr/>
          <a:lstStyle>
            <a:lvl1pPr marL="0" indent="0">
              <a:buNone/>
              <a:defRPr sz="3200">
                <a:solidFill>
                  <a:schemeClr val="tx1">
                    <a:tint val="75000"/>
                  </a:schemeClr>
                </a:solidFill>
              </a:defRPr>
            </a:lvl1pPr>
            <a:lvl2pPr marL="619760" indent="0">
              <a:buNone/>
              <a:defRPr sz="2800">
                <a:solidFill>
                  <a:schemeClr val="tx1">
                    <a:tint val="75000"/>
                  </a:schemeClr>
                </a:solidFill>
              </a:defRPr>
            </a:lvl2pPr>
            <a:lvl3pPr marL="1238885" indent="0">
              <a:buNone/>
              <a:defRPr sz="2400">
                <a:solidFill>
                  <a:schemeClr val="tx1">
                    <a:tint val="75000"/>
                  </a:schemeClr>
                </a:solidFill>
              </a:defRPr>
            </a:lvl3pPr>
            <a:lvl4pPr marL="1858645" indent="0">
              <a:buNone/>
              <a:defRPr sz="2200">
                <a:solidFill>
                  <a:schemeClr val="tx1">
                    <a:tint val="75000"/>
                  </a:schemeClr>
                </a:solidFill>
              </a:defRPr>
            </a:lvl4pPr>
            <a:lvl5pPr marL="2478405" indent="0">
              <a:buNone/>
              <a:defRPr sz="2200">
                <a:solidFill>
                  <a:schemeClr val="tx1">
                    <a:tint val="75000"/>
                  </a:schemeClr>
                </a:solidFill>
              </a:defRPr>
            </a:lvl5pPr>
            <a:lvl6pPr marL="3097530" indent="0">
              <a:buNone/>
              <a:defRPr sz="2200">
                <a:solidFill>
                  <a:schemeClr val="tx1">
                    <a:tint val="75000"/>
                  </a:schemeClr>
                </a:solidFill>
              </a:defRPr>
            </a:lvl6pPr>
            <a:lvl7pPr marL="3717290" indent="0">
              <a:buNone/>
              <a:defRPr sz="2200">
                <a:solidFill>
                  <a:schemeClr val="tx1">
                    <a:tint val="75000"/>
                  </a:schemeClr>
                </a:solidFill>
              </a:defRPr>
            </a:lvl7pPr>
            <a:lvl8pPr marL="4337050" indent="0">
              <a:buNone/>
              <a:defRPr sz="2200">
                <a:solidFill>
                  <a:schemeClr val="tx1">
                    <a:tint val="75000"/>
                  </a:schemeClr>
                </a:solidFill>
              </a:defRPr>
            </a:lvl8pPr>
            <a:lvl9pPr marL="4956175" indent="0">
              <a:buNone/>
              <a:defRPr sz="2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39674" y="2846623"/>
            <a:ext cx="6427073" cy="678486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7655778" y="2846623"/>
            <a:ext cx="6427073" cy="678486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41643" y="569326"/>
            <a:ext cx="13043178" cy="206689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41644" y="2621369"/>
            <a:ext cx="6397536" cy="1284693"/>
          </a:xfrm>
        </p:spPr>
        <p:txBody>
          <a:bodyPr anchor="b"/>
          <a:lstStyle>
            <a:lvl1pPr marL="0" indent="0">
              <a:buNone/>
              <a:defRPr sz="3200" b="1"/>
            </a:lvl1pPr>
            <a:lvl2pPr marL="619760" indent="0">
              <a:buNone/>
              <a:defRPr sz="2800" b="1"/>
            </a:lvl2pPr>
            <a:lvl3pPr marL="1238885" indent="0">
              <a:buNone/>
              <a:defRPr sz="2400" b="1"/>
            </a:lvl3pPr>
            <a:lvl4pPr marL="1858645" indent="0">
              <a:buNone/>
              <a:defRPr sz="2200" b="1"/>
            </a:lvl4pPr>
            <a:lvl5pPr marL="2478405" indent="0">
              <a:buNone/>
              <a:defRPr sz="2200" b="1"/>
            </a:lvl5pPr>
            <a:lvl6pPr marL="3097530" indent="0">
              <a:buNone/>
              <a:defRPr sz="2200" b="1"/>
            </a:lvl6pPr>
            <a:lvl7pPr marL="3717290" indent="0">
              <a:buNone/>
              <a:defRPr sz="2200" b="1"/>
            </a:lvl7pPr>
            <a:lvl8pPr marL="4337050" indent="0">
              <a:buNone/>
              <a:defRPr sz="2200" b="1"/>
            </a:lvl8pPr>
            <a:lvl9pPr marL="4956175" indent="0">
              <a:buNone/>
              <a:defRPr sz="2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041644" y="3906062"/>
            <a:ext cx="6397536" cy="574522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7655779" y="2621369"/>
            <a:ext cx="6429042" cy="1284693"/>
          </a:xfrm>
        </p:spPr>
        <p:txBody>
          <a:bodyPr anchor="b"/>
          <a:lstStyle>
            <a:lvl1pPr marL="0" indent="0">
              <a:buNone/>
              <a:defRPr sz="3200" b="1"/>
            </a:lvl1pPr>
            <a:lvl2pPr marL="619760" indent="0">
              <a:buNone/>
              <a:defRPr sz="2800" b="1"/>
            </a:lvl2pPr>
            <a:lvl3pPr marL="1238885" indent="0">
              <a:buNone/>
              <a:defRPr sz="2400" b="1"/>
            </a:lvl3pPr>
            <a:lvl4pPr marL="1858645" indent="0">
              <a:buNone/>
              <a:defRPr sz="2200" b="1"/>
            </a:lvl4pPr>
            <a:lvl5pPr marL="2478405" indent="0">
              <a:buNone/>
              <a:defRPr sz="2200" b="1"/>
            </a:lvl5pPr>
            <a:lvl6pPr marL="3097530" indent="0">
              <a:buNone/>
              <a:defRPr sz="2200" b="1"/>
            </a:lvl6pPr>
            <a:lvl7pPr marL="3717290" indent="0">
              <a:buNone/>
              <a:defRPr sz="2200" b="1"/>
            </a:lvl7pPr>
            <a:lvl8pPr marL="4337050" indent="0">
              <a:buNone/>
              <a:defRPr sz="2200" b="1"/>
            </a:lvl8pPr>
            <a:lvl9pPr marL="4956175" indent="0">
              <a:buNone/>
              <a:defRPr sz="2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7655779" y="3906062"/>
            <a:ext cx="6429042" cy="574522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644" y="712893"/>
            <a:ext cx="4877408" cy="2495127"/>
          </a:xfrm>
        </p:spPr>
        <p:txBody>
          <a:bodyPr anchor="b"/>
          <a:lstStyle>
            <a:lvl1pPr>
              <a:defRPr sz="4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6429042" y="1539653"/>
            <a:ext cx="7655778" cy="7599245"/>
          </a:xfrm>
        </p:spPr>
        <p:txBody>
          <a:bodyPr/>
          <a:lstStyle>
            <a:lvl1pPr>
              <a:defRPr sz="4400"/>
            </a:lvl1pPr>
            <a:lvl2pPr>
              <a:defRPr sz="3800"/>
            </a:lvl2pPr>
            <a:lvl3pPr>
              <a:defRPr sz="3200"/>
            </a:lvl3pPr>
            <a:lvl4pPr>
              <a:defRPr sz="2800"/>
            </a:lvl4pPr>
            <a:lvl5pPr>
              <a:defRPr sz="2800"/>
            </a:lvl5pPr>
            <a:lvl6pPr>
              <a:defRPr sz="2800"/>
            </a:lvl6pPr>
            <a:lvl7pPr>
              <a:defRPr sz="2800"/>
            </a:lvl7pPr>
            <a:lvl8pPr>
              <a:defRPr sz="2800"/>
            </a:lvl8pPr>
            <a:lvl9pPr>
              <a:defRPr sz="2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1041644" y="3208020"/>
            <a:ext cx="4877408" cy="5943254"/>
          </a:xfrm>
        </p:spPr>
        <p:txBody>
          <a:bodyPr/>
          <a:lstStyle>
            <a:lvl1pPr marL="0" indent="0">
              <a:buNone/>
              <a:defRPr sz="2200"/>
            </a:lvl1pPr>
            <a:lvl2pPr marL="619760" indent="0">
              <a:buNone/>
              <a:defRPr sz="1800"/>
            </a:lvl2pPr>
            <a:lvl3pPr marL="1238885" indent="0">
              <a:buNone/>
              <a:defRPr sz="1600"/>
            </a:lvl3pPr>
            <a:lvl4pPr marL="1858645" indent="0">
              <a:buNone/>
              <a:defRPr sz="1400"/>
            </a:lvl4pPr>
            <a:lvl5pPr marL="2478405" indent="0">
              <a:buNone/>
              <a:defRPr sz="1400"/>
            </a:lvl5pPr>
            <a:lvl6pPr marL="3097530" indent="0">
              <a:buNone/>
              <a:defRPr sz="1400"/>
            </a:lvl6pPr>
            <a:lvl7pPr marL="3717290" indent="0">
              <a:buNone/>
              <a:defRPr sz="1400"/>
            </a:lvl7pPr>
            <a:lvl8pPr marL="4337050" indent="0">
              <a:buNone/>
              <a:defRPr sz="1400"/>
            </a:lvl8pPr>
            <a:lvl9pPr marL="4956175"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644" y="712893"/>
            <a:ext cx="4877408" cy="2495127"/>
          </a:xfrm>
        </p:spPr>
        <p:txBody>
          <a:bodyPr anchor="b"/>
          <a:lstStyle>
            <a:lvl1pPr>
              <a:defRPr sz="4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6429042" y="1539653"/>
            <a:ext cx="7655778" cy="7599245"/>
          </a:xfrm>
        </p:spPr>
        <p:txBody>
          <a:bodyPr/>
          <a:lstStyle>
            <a:lvl1pPr marL="0" indent="0">
              <a:buNone/>
              <a:defRPr sz="4400"/>
            </a:lvl1pPr>
            <a:lvl2pPr marL="619760" indent="0">
              <a:buNone/>
              <a:defRPr sz="3800"/>
            </a:lvl2pPr>
            <a:lvl3pPr marL="1238885" indent="0">
              <a:buNone/>
              <a:defRPr sz="3200"/>
            </a:lvl3pPr>
            <a:lvl4pPr marL="1858645" indent="0">
              <a:buNone/>
              <a:defRPr sz="2800"/>
            </a:lvl4pPr>
            <a:lvl5pPr marL="2478405" indent="0">
              <a:buNone/>
              <a:defRPr sz="2800"/>
            </a:lvl5pPr>
            <a:lvl6pPr marL="3097530" indent="0">
              <a:buNone/>
              <a:defRPr sz="2800"/>
            </a:lvl6pPr>
            <a:lvl7pPr marL="3717290" indent="0">
              <a:buNone/>
              <a:defRPr sz="2800"/>
            </a:lvl7pPr>
            <a:lvl8pPr marL="4337050" indent="0">
              <a:buNone/>
              <a:defRPr sz="2800"/>
            </a:lvl8pPr>
            <a:lvl9pPr marL="4956175" indent="0">
              <a:buNone/>
              <a:defRPr sz="2800"/>
            </a:lvl9pPr>
          </a:lstStyle>
          <a:p>
            <a:endParaRPr lang="zh-CN" altLang="en-US"/>
          </a:p>
        </p:txBody>
      </p:sp>
      <p:sp>
        <p:nvSpPr>
          <p:cNvPr id="4" name="文本占位符 3"/>
          <p:cNvSpPr>
            <a:spLocks noGrp="1"/>
          </p:cNvSpPr>
          <p:nvPr>
            <p:ph type="body" sz="half" idx="2"/>
          </p:nvPr>
        </p:nvSpPr>
        <p:spPr>
          <a:xfrm>
            <a:off x="1041644" y="3208020"/>
            <a:ext cx="4877408" cy="5943254"/>
          </a:xfrm>
        </p:spPr>
        <p:txBody>
          <a:bodyPr/>
          <a:lstStyle>
            <a:lvl1pPr marL="0" indent="0">
              <a:buNone/>
              <a:defRPr sz="2200"/>
            </a:lvl1pPr>
            <a:lvl2pPr marL="619760" indent="0">
              <a:buNone/>
              <a:defRPr sz="1800"/>
            </a:lvl2pPr>
            <a:lvl3pPr marL="1238885" indent="0">
              <a:buNone/>
              <a:defRPr sz="1600"/>
            </a:lvl3pPr>
            <a:lvl4pPr marL="1858645" indent="0">
              <a:buNone/>
              <a:defRPr sz="1400"/>
            </a:lvl4pPr>
            <a:lvl5pPr marL="2478405" indent="0">
              <a:buNone/>
              <a:defRPr sz="1400"/>
            </a:lvl5pPr>
            <a:lvl6pPr marL="3097530" indent="0">
              <a:buNone/>
              <a:defRPr sz="1400"/>
            </a:lvl6pPr>
            <a:lvl7pPr marL="3717290" indent="0">
              <a:buNone/>
              <a:defRPr sz="1400"/>
            </a:lvl7pPr>
            <a:lvl8pPr marL="4337050" indent="0">
              <a:buNone/>
              <a:defRPr sz="1400"/>
            </a:lvl8pPr>
            <a:lvl9pPr marL="4956175"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2.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039674" y="569326"/>
            <a:ext cx="13043178" cy="2066896"/>
          </a:xfrm>
          <a:prstGeom prst="rect">
            <a:avLst/>
          </a:prstGeom>
        </p:spPr>
        <p:txBody>
          <a:bodyPr vert="horz" lIns="123910" tIns="61956" rIns="123910" bIns="61956"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39674" y="2846623"/>
            <a:ext cx="13043178" cy="6784864"/>
          </a:xfrm>
          <a:prstGeom prst="rect">
            <a:avLst/>
          </a:prstGeom>
        </p:spPr>
        <p:txBody>
          <a:bodyPr vert="horz" lIns="123910" tIns="61956" rIns="123910" bIns="61956"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1039674" y="9911199"/>
            <a:ext cx="3402568" cy="569325"/>
          </a:xfrm>
          <a:prstGeom prst="rect">
            <a:avLst/>
          </a:prstGeom>
        </p:spPr>
        <p:txBody>
          <a:bodyPr vert="horz" lIns="123910" tIns="61956" rIns="123910" bIns="61956" rtlCol="0" anchor="ctr"/>
          <a:lstStyle>
            <a:lvl1pPr algn="l">
              <a:defRPr sz="16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5009337" y="9911199"/>
            <a:ext cx="5103852" cy="569325"/>
          </a:xfrm>
          <a:prstGeom prst="rect">
            <a:avLst/>
          </a:prstGeom>
        </p:spPr>
        <p:txBody>
          <a:bodyPr vert="horz" lIns="123910" tIns="61956" rIns="123910" bIns="61956"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680283" y="9911199"/>
            <a:ext cx="3402568" cy="569325"/>
          </a:xfrm>
          <a:prstGeom prst="rect">
            <a:avLst/>
          </a:prstGeom>
        </p:spPr>
        <p:txBody>
          <a:bodyPr vert="horz" lIns="123910" tIns="61956" rIns="123910" bIns="61956" rtlCol="0" anchor="ctr"/>
          <a:lstStyle>
            <a:lvl1pPr algn="r">
              <a:defRPr sz="16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1238885"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309880" indent="-309880" algn="l" defTabSz="1238885" rtl="0" eaLnBrk="1" latinLnBrk="0" hangingPunct="1">
        <a:lnSpc>
          <a:spcPct val="90000"/>
        </a:lnSpc>
        <a:spcBef>
          <a:spcPts val="1355"/>
        </a:spcBef>
        <a:buFont typeface="Arial" panose="020B0604020202020204" pitchFamily="34" charset="0"/>
        <a:buChar char="•"/>
        <a:defRPr sz="3800" kern="1200">
          <a:solidFill>
            <a:schemeClr val="tx1"/>
          </a:solidFill>
          <a:latin typeface="+mn-lt"/>
          <a:ea typeface="+mn-ea"/>
          <a:cs typeface="+mn-cs"/>
        </a:defRPr>
      </a:lvl1pPr>
      <a:lvl2pPr marL="929640" indent="-309880" algn="l" defTabSz="1238885" rtl="0" eaLnBrk="1" latinLnBrk="0" hangingPunct="1">
        <a:lnSpc>
          <a:spcPct val="90000"/>
        </a:lnSpc>
        <a:spcBef>
          <a:spcPts val="680"/>
        </a:spcBef>
        <a:buFont typeface="Arial" panose="020B0604020202020204" pitchFamily="34" charset="0"/>
        <a:buChar char="•"/>
        <a:defRPr sz="3200" kern="1200">
          <a:solidFill>
            <a:schemeClr val="tx1"/>
          </a:solidFill>
          <a:latin typeface="+mn-lt"/>
          <a:ea typeface="+mn-ea"/>
          <a:cs typeface="+mn-cs"/>
        </a:defRPr>
      </a:lvl2pPr>
      <a:lvl3pPr marL="1548765" indent="-309880" algn="l" defTabSz="1238885" rtl="0" eaLnBrk="1" latinLnBrk="0" hangingPunct="1">
        <a:lnSpc>
          <a:spcPct val="90000"/>
        </a:lnSpc>
        <a:spcBef>
          <a:spcPts val="680"/>
        </a:spcBef>
        <a:buFont typeface="Arial" panose="020B0604020202020204" pitchFamily="34" charset="0"/>
        <a:buChar char="•"/>
        <a:defRPr sz="2800" kern="1200">
          <a:solidFill>
            <a:schemeClr val="tx1"/>
          </a:solidFill>
          <a:latin typeface="+mn-lt"/>
          <a:ea typeface="+mn-ea"/>
          <a:cs typeface="+mn-cs"/>
        </a:defRPr>
      </a:lvl3pPr>
      <a:lvl4pPr marL="2168525"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4pPr>
      <a:lvl5pPr marL="2788285"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5pPr>
      <a:lvl6pPr marL="3407410"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6pPr>
      <a:lvl7pPr marL="4027170"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7pPr>
      <a:lvl8pPr marL="4646930"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8pPr>
      <a:lvl9pPr marL="5266055"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38885" rtl="0" eaLnBrk="1" latinLnBrk="0" hangingPunct="1">
        <a:defRPr sz="2400" kern="1200">
          <a:solidFill>
            <a:schemeClr val="tx1"/>
          </a:solidFill>
          <a:latin typeface="+mn-lt"/>
          <a:ea typeface="+mn-ea"/>
          <a:cs typeface="+mn-cs"/>
        </a:defRPr>
      </a:lvl1pPr>
      <a:lvl2pPr marL="619760" algn="l" defTabSz="1238885" rtl="0" eaLnBrk="1" latinLnBrk="0" hangingPunct="1">
        <a:defRPr sz="2400" kern="1200">
          <a:solidFill>
            <a:schemeClr val="tx1"/>
          </a:solidFill>
          <a:latin typeface="+mn-lt"/>
          <a:ea typeface="+mn-ea"/>
          <a:cs typeface="+mn-cs"/>
        </a:defRPr>
      </a:lvl2pPr>
      <a:lvl3pPr marL="1238885" algn="l" defTabSz="1238885" rtl="0" eaLnBrk="1" latinLnBrk="0" hangingPunct="1">
        <a:defRPr sz="2400" kern="1200">
          <a:solidFill>
            <a:schemeClr val="tx1"/>
          </a:solidFill>
          <a:latin typeface="+mn-lt"/>
          <a:ea typeface="+mn-ea"/>
          <a:cs typeface="+mn-cs"/>
        </a:defRPr>
      </a:lvl3pPr>
      <a:lvl4pPr marL="1858645" algn="l" defTabSz="1238885" rtl="0" eaLnBrk="1" latinLnBrk="0" hangingPunct="1">
        <a:defRPr sz="2400" kern="1200">
          <a:solidFill>
            <a:schemeClr val="tx1"/>
          </a:solidFill>
          <a:latin typeface="+mn-lt"/>
          <a:ea typeface="+mn-ea"/>
          <a:cs typeface="+mn-cs"/>
        </a:defRPr>
      </a:lvl4pPr>
      <a:lvl5pPr marL="2478405" algn="l" defTabSz="1238885" rtl="0" eaLnBrk="1" latinLnBrk="0" hangingPunct="1">
        <a:defRPr sz="2400" kern="1200">
          <a:solidFill>
            <a:schemeClr val="tx1"/>
          </a:solidFill>
          <a:latin typeface="+mn-lt"/>
          <a:ea typeface="+mn-ea"/>
          <a:cs typeface="+mn-cs"/>
        </a:defRPr>
      </a:lvl5pPr>
      <a:lvl6pPr marL="3097530" algn="l" defTabSz="1238885" rtl="0" eaLnBrk="1" latinLnBrk="0" hangingPunct="1">
        <a:defRPr sz="2400" kern="1200">
          <a:solidFill>
            <a:schemeClr val="tx1"/>
          </a:solidFill>
          <a:latin typeface="+mn-lt"/>
          <a:ea typeface="+mn-ea"/>
          <a:cs typeface="+mn-cs"/>
        </a:defRPr>
      </a:lvl6pPr>
      <a:lvl7pPr marL="3717290" algn="l" defTabSz="1238885" rtl="0" eaLnBrk="1" latinLnBrk="0" hangingPunct="1">
        <a:defRPr sz="2400" kern="1200">
          <a:solidFill>
            <a:schemeClr val="tx1"/>
          </a:solidFill>
          <a:latin typeface="+mn-lt"/>
          <a:ea typeface="+mn-ea"/>
          <a:cs typeface="+mn-cs"/>
        </a:defRPr>
      </a:lvl7pPr>
      <a:lvl8pPr marL="4337050" algn="l" defTabSz="1238885" rtl="0" eaLnBrk="1" latinLnBrk="0" hangingPunct="1">
        <a:defRPr sz="2400" kern="1200">
          <a:solidFill>
            <a:schemeClr val="tx1"/>
          </a:solidFill>
          <a:latin typeface="+mn-lt"/>
          <a:ea typeface="+mn-ea"/>
          <a:cs typeface="+mn-cs"/>
        </a:defRPr>
      </a:lvl8pPr>
      <a:lvl9pPr marL="4956175" algn="l" defTabSz="12388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039674" y="569326"/>
            <a:ext cx="13043178" cy="2066896"/>
          </a:xfrm>
          <a:prstGeom prst="rect">
            <a:avLst/>
          </a:prstGeom>
        </p:spPr>
        <p:txBody>
          <a:bodyPr vert="horz" lIns="123910" tIns="61956" rIns="123910" bIns="61956"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39674" y="2846623"/>
            <a:ext cx="13043178" cy="6784864"/>
          </a:xfrm>
          <a:prstGeom prst="rect">
            <a:avLst/>
          </a:prstGeom>
        </p:spPr>
        <p:txBody>
          <a:bodyPr vert="horz" lIns="123910" tIns="61956" rIns="123910" bIns="61956"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1039674" y="9911199"/>
            <a:ext cx="3402568" cy="569325"/>
          </a:xfrm>
          <a:prstGeom prst="rect">
            <a:avLst/>
          </a:prstGeom>
        </p:spPr>
        <p:txBody>
          <a:bodyPr vert="horz" lIns="123910" tIns="61956" rIns="123910" bIns="61956" rtlCol="0" anchor="ctr"/>
          <a:lstStyle>
            <a:lvl1pPr algn="l">
              <a:defRPr sz="1600">
                <a:solidFill>
                  <a:schemeClr val="tx1">
                    <a:tint val="75000"/>
                  </a:schemeClr>
                </a:solidFill>
              </a:defRPr>
            </a:lvl1pPr>
          </a:lstStyle>
          <a:p>
            <a:fld id="{D997B5FA-0921-464F-AAE1-844C04324D75}"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5009337" y="9911199"/>
            <a:ext cx="5103852" cy="569325"/>
          </a:xfrm>
          <a:prstGeom prst="rect">
            <a:avLst/>
          </a:prstGeom>
        </p:spPr>
        <p:txBody>
          <a:bodyPr vert="horz" lIns="123910" tIns="61956" rIns="123910" bIns="61956" rtlCol="0" anchor="ctr"/>
          <a:lstStyle>
            <a:lvl1pPr algn="ctr">
              <a:defRPr sz="16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10680283" y="9911199"/>
            <a:ext cx="3402568" cy="569325"/>
          </a:xfrm>
          <a:prstGeom prst="rect">
            <a:avLst/>
          </a:prstGeom>
        </p:spPr>
        <p:txBody>
          <a:bodyPr vert="horz" lIns="123910" tIns="61956" rIns="123910" bIns="61956" rtlCol="0" anchor="ctr"/>
          <a:lstStyle>
            <a:lvl1pPr algn="r">
              <a:defRPr sz="1600">
                <a:solidFill>
                  <a:schemeClr val="tx1">
                    <a:tint val="75000"/>
                  </a:schemeClr>
                </a:solidFill>
              </a:defRPr>
            </a:lvl1pPr>
          </a:lstStyle>
          <a:p>
            <a:fld id="{565CE74E-AB26-4998-AD42-012C4C1AD076}"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1238885"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309880" indent="-309880" algn="l" defTabSz="1238885" rtl="0" eaLnBrk="1" latinLnBrk="0" hangingPunct="1">
        <a:lnSpc>
          <a:spcPct val="90000"/>
        </a:lnSpc>
        <a:spcBef>
          <a:spcPts val="1355"/>
        </a:spcBef>
        <a:buFont typeface="Arial" panose="020B0604020202020204" pitchFamily="34" charset="0"/>
        <a:buChar char="•"/>
        <a:defRPr sz="3800" kern="1200">
          <a:solidFill>
            <a:schemeClr val="tx1"/>
          </a:solidFill>
          <a:latin typeface="+mn-lt"/>
          <a:ea typeface="+mn-ea"/>
          <a:cs typeface="+mn-cs"/>
        </a:defRPr>
      </a:lvl1pPr>
      <a:lvl2pPr marL="929640" indent="-309880" algn="l" defTabSz="1238885" rtl="0" eaLnBrk="1" latinLnBrk="0" hangingPunct="1">
        <a:lnSpc>
          <a:spcPct val="90000"/>
        </a:lnSpc>
        <a:spcBef>
          <a:spcPts val="680"/>
        </a:spcBef>
        <a:buFont typeface="Arial" panose="020B0604020202020204" pitchFamily="34" charset="0"/>
        <a:buChar char="•"/>
        <a:defRPr sz="3200" kern="1200">
          <a:solidFill>
            <a:schemeClr val="tx1"/>
          </a:solidFill>
          <a:latin typeface="+mn-lt"/>
          <a:ea typeface="+mn-ea"/>
          <a:cs typeface="+mn-cs"/>
        </a:defRPr>
      </a:lvl2pPr>
      <a:lvl3pPr marL="1548765" indent="-309880" algn="l" defTabSz="1238885" rtl="0" eaLnBrk="1" latinLnBrk="0" hangingPunct="1">
        <a:lnSpc>
          <a:spcPct val="90000"/>
        </a:lnSpc>
        <a:spcBef>
          <a:spcPts val="680"/>
        </a:spcBef>
        <a:buFont typeface="Arial" panose="020B0604020202020204" pitchFamily="34" charset="0"/>
        <a:buChar char="•"/>
        <a:defRPr sz="2800" kern="1200">
          <a:solidFill>
            <a:schemeClr val="tx1"/>
          </a:solidFill>
          <a:latin typeface="+mn-lt"/>
          <a:ea typeface="+mn-ea"/>
          <a:cs typeface="+mn-cs"/>
        </a:defRPr>
      </a:lvl3pPr>
      <a:lvl4pPr marL="2168525"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4pPr>
      <a:lvl5pPr marL="2788285"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5pPr>
      <a:lvl6pPr marL="3407410"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6pPr>
      <a:lvl7pPr marL="4027170"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7pPr>
      <a:lvl8pPr marL="4646930"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8pPr>
      <a:lvl9pPr marL="5266055" indent="-309880" algn="l" defTabSz="1238885" rtl="0" eaLnBrk="1" latinLnBrk="0" hangingPunct="1">
        <a:lnSpc>
          <a:spcPct val="90000"/>
        </a:lnSpc>
        <a:spcBef>
          <a:spcPts val="68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38885" rtl="0" eaLnBrk="1" latinLnBrk="0" hangingPunct="1">
        <a:defRPr sz="2400" kern="1200">
          <a:solidFill>
            <a:schemeClr val="tx1"/>
          </a:solidFill>
          <a:latin typeface="+mn-lt"/>
          <a:ea typeface="+mn-ea"/>
          <a:cs typeface="+mn-cs"/>
        </a:defRPr>
      </a:lvl1pPr>
      <a:lvl2pPr marL="619760" algn="l" defTabSz="1238885" rtl="0" eaLnBrk="1" latinLnBrk="0" hangingPunct="1">
        <a:defRPr sz="2400" kern="1200">
          <a:solidFill>
            <a:schemeClr val="tx1"/>
          </a:solidFill>
          <a:latin typeface="+mn-lt"/>
          <a:ea typeface="+mn-ea"/>
          <a:cs typeface="+mn-cs"/>
        </a:defRPr>
      </a:lvl2pPr>
      <a:lvl3pPr marL="1238885" algn="l" defTabSz="1238885" rtl="0" eaLnBrk="1" latinLnBrk="0" hangingPunct="1">
        <a:defRPr sz="2400" kern="1200">
          <a:solidFill>
            <a:schemeClr val="tx1"/>
          </a:solidFill>
          <a:latin typeface="+mn-lt"/>
          <a:ea typeface="+mn-ea"/>
          <a:cs typeface="+mn-cs"/>
        </a:defRPr>
      </a:lvl3pPr>
      <a:lvl4pPr marL="1858645" algn="l" defTabSz="1238885" rtl="0" eaLnBrk="1" latinLnBrk="0" hangingPunct="1">
        <a:defRPr sz="2400" kern="1200">
          <a:solidFill>
            <a:schemeClr val="tx1"/>
          </a:solidFill>
          <a:latin typeface="+mn-lt"/>
          <a:ea typeface="+mn-ea"/>
          <a:cs typeface="+mn-cs"/>
        </a:defRPr>
      </a:lvl4pPr>
      <a:lvl5pPr marL="2478405" algn="l" defTabSz="1238885" rtl="0" eaLnBrk="1" latinLnBrk="0" hangingPunct="1">
        <a:defRPr sz="2400" kern="1200">
          <a:solidFill>
            <a:schemeClr val="tx1"/>
          </a:solidFill>
          <a:latin typeface="+mn-lt"/>
          <a:ea typeface="+mn-ea"/>
          <a:cs typeface="+mn-cs"/>
        </a:defRPr>
      </a:lvl5pPr>
      <a:lvl6pPr marL="3097530" algn="l" defTabSz="1238885" rtl="0" eaLnBrk="1" latinLnBrk="0" hangingPunct="1">
        <a:defRPr sz="2400" kern="1200">
          <a:solidFill>
            <a:schemeClr val="tx1"/>
          </a:solidFill>
          <a:latin typeface="+mn-lt"/>
          <a:ea typeface="+mn-ea"/>
          <a:cs typeface="+mn-cs"/>
        </a:defRPr>
      </a:lvl6pPr>
      <a:lvl7pPr marL="3717290" algn="l" defTabSz="1238885" rtl="0" eaLnBrk="1" latinLnBrk="0" hangingPunct="1">
        <a:defRPr sz="2400" kern="1200">
          <a:solidFill>
            <a:schemeClr val="tx1"/>
          </a:solidFill>
          <a:latin typeface="+mn-lt"/>
          <a:ea typeface="+mn-ea"/>
          <a:cs typeface="+mn-cs"/>
        </a:defRPr>
      </a:lvl7pPr>
      <a:lvl8pPr marL="4337050" algn="l" defTabSz="1238885" rtl="0" eaLnBrk="1" latinLnBrk="0" hangingPunct="1">
        <a:defRPr sz="2400" kern="1200">
          <a:solidFill>
            <a:schemeClr val="tx1"/>
          </a:solidFill>
          <a:latin typeface="+mn-lt"/>
          <a:ea typeface="+mn-ea"/>
          <a:cs typeface="+mn-cs"/>
        </a:defRPr>
      </a:lvl8pPr>
      <a:lvl9pPr marL="4956175" algn="l" defTabSz="12388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15.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7" name="矩形 176"/>
          <p:cNvSpPr/>
          <p:nvPr/>
        </p:nvSpPr>
        <p:spPr>
          <a:xfrm>
            <a:off x="503" y="2466371"/>
            <a:ext cx="15153137" cy="4663049"/>
          </a:xfrm>
          <a:prstGeom prst="rect">
            <a:avLst/>
          </a:prstGeom>
          <a:solidFill>
            <a:srgbClr val="6CA2C0"/>
          </a:solidFill>
          <a:ln>
            <a:noFill/>
          </a:ln>
        </p:spPr>
        <p:style>
          <a:lnRef idx="2">
            <a:schemeClr val="accent1">
              <a:shade val="50000"/>
            </a:schemeClr>
          </a:lnRef>
          <a:fillRef idx="1">
            <a:schemeClr val="accent1"/>
          </a:fillRef>
          <a:effectRef idx="0">
            <a:schemeClr val="accent1"/>
          </a:effectRef>
          <a:fontRef idx="minor">
            <a:schemeClr val="lt1"/>
          </a:fontRef>
        </p:style>
        <p:txBody>
          <a:bodyPr lIns="123910" tIns="61956" rIns="123910" bIns="61956" rtlCol="0" anchor="ctr"/>
          <a:lstStyle/>
          <a:p>
            <a:pPr algn="ctr"/>
            <a:endParaRPr lang="zh-CN" altLang="en-US">
              <a:solidFill>
                <a:srgbClr val="0070C0"/>
              </a:solidFill>
            </a:endParaRPr>
          </a:p>
        </p:txBody>
      </p:sp>
      <p:sp>
        <p:nvSpPr>
          <p:cNvPr id="179" name="文本框 178"/>
          <p:cNvSpPr txBox="1"/>
          <p:nvPr/>
        </p:nvSpPr>
        <p:spPr>
          <a:xfrm>
            <a:off x="576739" y="3258081"/>
            <a:ext cx="13825536" cy="2523490"/>
          </a:xfrm>
          <a:prstGeom prst="rect">
            <a:avLst/>
          </a:prstGeom>
          <a:noFill/>
        </p:spPr>
        <p:txBody>
          <a:bodyPr wrap="square" lIns="123910" tIns="61956" rIns="123910" bIns="61956" rtlCol="0">
            <a:spAutoFit/>
          </a:bodyPr>
          <a:lstStyle/>
          <a:p>
            <a:pPr indent="0" algn="ctr" fontAlgn="auto">
              <a:lnSpc>
                <a:spcPct val="130000"/>
              </a:lnSpc>
            </a:pPr>
            <a:r>
              <a:rPr lang="zh-CN" altLang="en-US" sz="6000" b="1" dirty="0">
                <a:solidFill>
                  <a:schemeClr val="bg1"/>
                </a:solidFill>
                <a:latin typeface="微软雅黑" panose="020B0503020204020204" pitchFamily="34" charset="-122"/>
                <a:ea typeface="微软雅黑" panose="020B0503020204020204" pitchFamily="34" charset="-122"/>
              </a:rPr>
              <a:t>建筑垃圾减量化与资源化利用专篇宣贯（市政）</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223" name="矩形 222"/>
          <p:cNvSpPr/>
          <p:nvPr/>
        </p:nvSpPr>
        <p:spPr>
          <a:xfrm>
            <a:off x="4331449" y="8082856"/>
            <a:ext cx="6858570" cy="6831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3910" tIns="61956" rIns="123910" bIns="61956" rtlCol="0" anchor="ctr"/>
          <a:lstStyle/>
          <a:p>
            <a:pPr algn="ctr"/>
            <a:r>
              <a:rPr lang="zh-CN" altLang="en-US" sz="2800" dirty="0" smtClean="0">
                <a:solidFill>
                  <a:schemeClr val="tx1"/>
                </a:solidFill>
                <a:latin typeface="微软雅黑" panose="020B0503020204020204" pitchFamily="34" charset="-122"/>
                <a:ea typeface="微软雅黑" panose="020B0503020204020204" pitchFamily="34" charset="-122"/>
              </a:rPr>
              <a:t>杭州市城乡建设委员会</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43" name="矩形 42"/>
          <p:cNvSpPr/>
          <p:nvPr/>
        </p:nvSpPr>
        <p:spPr>
          <a:xfrm>
            <a:off x="6049308" y="8802770"/>
            <a:ext cx="3079790" cy="6831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3910" tIns="61956" rIns="123910" bIns="61956" rtlCol="0" anchor="ctr"/>
          <a:lstStyle/>
          <a:p>
            <a:pPr algn="ctr"/>
            <a:r>
              <a:rPr lang="en-US" altLang="zh-CN" sz="2800" dirty="0" smtClean="0">
                <a:solidFill>
                  <a:schemeClr val="tx1"/>
                </a:solidFill>
                <a:latin typeface="微软雅黑" panose="020B0503020204020204" pitchFamily="34" charset="-122"/>
                <a:ea typeface="微软雅黑" panose="020B0503020204020204" pitchFamily="34" charset="-122"/>
              </a:rPr>
              <a:t>2026</a:t>
            </a:r>
            <a:r>
              <a:rPr lang="zh-CN" altLang="en-US" sz="2800" dirty="0" smtClean="0">
                <a:solidFill>
                  <a:schemeClr val="tx1"/>
                </a:solidFill>
                <a:latin typeface="微软雅黑" panose="020B0503020204020204" pitchFamily="34" charset="-122"/>
                <a:ea typeface="微软雅黑" panose="020B0503020204020204" pitchFamily="34" charset="-122"/>
              </a:rPr>
              <a:t>年</a:t>
            </a:r>
            <a:r>
              <a:rPr lang="en-US" altLang="zh-CN" sz="2800" dirty="0">
                <a:solidFill>
                  <a:schemeClr val="tx1"/>
                </a:solidFill>
                <a:latin typeface="微软雅黑" panose="020B0503020204020204" pitchFamily="34" charset="-122"/>
                <a:ea typeface="微软雅黑" panose="020B0503020204020204" pitchFamily="34" charset="-122"/>
              </a:rPr>
              <a:t>04</a:t>
            </a:r>
            <a:r>
              <a:rPr lang="zh-CN" altLang="en-US" sz="2800" dirty="0" smtClean="0">
                <a:solidFill>
                  <a:schemeClr val="tx1"/>
                </a:solidFill>
                <a:latin typeface="微软雅黑" panose="020B0503020204020204" pitchFamily="34" charset="-122"/>
                <a:ea typeface="微软雅黑" panose="020B0503020204020204" pitchFamily="34" charset="-122"/>
              </a:rPr>
              <a:t>月</a:t>
            </a:r>
            <a:r>
              <a:rPr lang="en-US" altLang="zh-CN" sz="2800" dirty="0" smtClean="0">
                <a:solidFill>
                  <a:schemeClr val="tx1"/>
                </a:solidFill>
                <a:latin typeface="微软雅黑" panose="020B0503020204020204" pitchFamily="34" charset="-122"/>
                <a:ea typeface="微软雅黑" panose="020B0503020204020204" pitchFamily="34" charset="-122"/>
              </a:rPr>
              <a:t>10</a:t>
            </a:r>
            <a:r>
              <a:rPr lang="zh-CN" altLang="en-US" sz="2800" dirty="0" smtClean="0">
                <a:solidFill>
                  <a:schemeClr val="tx1"/>
                </a:solidFill>
                <a:latin typeface="微软雅黑" panose="020B0503020204020204" pitchFamily="34" charset="-122"/>
                <a:ea typeface="微软雅黑" panose="020B0503020204020204" pitchFamily="34" charset="-122"/>
              </a:rPr>
              <a:t>日</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44081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512253" y="1889443"/>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5 </a:t>
            </a:r>
            <a:r>
              <a:rPr lang="zh-CN" altLang="en-US" sz="2800" b="1">
                <a:solidFill>
                  <a:schemeClr val="tx1"/>
                </a:solidFill>
                <a:latin typeface="宋体" panose="02010600030101010101" pitchFamily="2" charset="-122"/>
                <a:ea typeface="宋体" panose="02010600030101010101" pitchFamily="2" charset="-122"/>
              </a:rPr>
              <a:t>建筑垃圾预估量及处置路径</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512570" y="2483485"/>
            <a:ext cx="10319385" cy="1005205"/>
          </a:xfrm>
          <a:prstGeom prst="rect">
            <a:avLst/>
          </a:prstGeom>
        </p:spPr>
        <p:txBody>
          <a:bodyPr>
            <a:noAutofit/>
          </a:bodyPr>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5.1 </a:t>
            </a:r>
            <a:r>
              <a:rPr lang="zh-CN" altLang="en-US" sz="2200" b="1">
                <a:solidFill>
                  <a:schemeClr val="tx1"/>
                </a:solidFill>
                <a:latin typeface="宋体" panose="02010600030101010101" pitchFamily="2" charset="-122"/>
                <a:ea typeface="宋体" panose="02010600030101010101" pitchFamily="2" charset="-122"/>
              </a:rPr>
              <a:t>建筑垃圾产生量预估量</a:t>
            </a: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rgbClr val="C00000"/>
                </a:solidFill>
                <a:latin typeface="宋体" panose="02010600030101010101" pitchFamily="2" charset="-122"/>
                <a:ea typeface="宋体" panose="02010600030101010101" pitchFamily="2" charset="-122"/>
              </a:rPr>
              <a:t>（依据指南第</a:t>
            </a:r>
            <a:r>
              <a:rPr lang="en-US" altLang="zh-CN" sz="2200" b="1">
                <a:solidFill>
                  <a:srgbClr val="C00000"/>
                </a:solidFill>
                <a:latin typeface="宋体" panose="02010600030101010101" pitchFamily="2" charset="-122"/>
                <a:ea typeface="宋体" panose="02010600030101010101" pitchFamily="2" charset="-122"/>
              </a:rPr>
              <a:t>2.0.1</a:t>
            </a:r>
            <a:r>
              <a:rPr lang="zh-CN" altLang="en-US" sz="2200" b="1">
                <a:solidFill>
                  <a:srgbClr val="C00000"/>
                </a:solidFill>
                <a:latin typeface="宋体" panose="02010600030101010101" pitchFamily="2" charset="-122"/>
                <a:ea typeface="宋体" panose="02010600030101010101" pitchFamily="2" charset="-122"/>
              </a:rPr>
              <a:t>条、第</a:t>
            </a:r>
            <a:r>
              <a:rPr lang="en-US" altLang="zh-CN" sz="2200" b="1">
                <a:solidFill>
                  <a:srgbClr val="C00000"/>
                </a:solidFill>
                <a:latin typeface="宋体" panose="02010600030101010101" pitchFamily="2" charset="-122"/>
                <a:ea typeface="宋体" panose="02010600030101010101" pitchFamily="2" charset="-122"/>
              </a:rPr>
              <a:t>3.3.3</a:t>
            </a:r>
            <a:r>
              <a:rPr lang="zh-CN" altLang="en-US" sz="2200" b="1">
                <a:solidFill>
                  <a:srgbClr val="C00000"/>
                </a:solidFill>
                <a:latin typeface="宋体" panose="02010600030101010101" pitchFamily="2" charset="-122"/>
                <a:ea typeface="宋体" panose="02010600030101010101" pitchFamily="2" charset="-122"/>
              </a:rPr>
              <a:t>条）</a:t>
            </a:r>
            <a:endParaRPr lang="zh-CN" altLang="en-US" sz="2200" b="1">
              <a:solidFill>
                <a:schemeClr val="tx1"/>
              </a:solidFill>
              <a:latin typeface="宋体" panose="02010600030101010101" pitchFamily="2" charset="-122"/>
              <a:ea typeface="宋体" panose="02010600030101010101" pitchFamily="2" charset="-122"/>
            </a:endParaRPr>
          </a:p>
          <a:p>
            <a:pPr marL="0" indent="0" algn="ctr"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chemeClr val="tx1"/>
                </a:solidFill>
                <a:latin typeface="宋体" panose="02010600030101010101" pitchFamily="2" charset="-122"/>
                <a:ea typeface="宋体" panose="02010600030101010101" pitchFamily="2" charset="-122"/>
              </a:rPr>
              <a:t>表格</a:t>
            </a:r>
            <a:r>
              <a:rPr lang="en-US" altLang="zh-CN" sz="2200" b="1">
                <a:solidFill>
                  <a:schemeClr val="tx1"/>
                </a:solidFill>
                <a:latin typeface="宋体" panose="02010600030101010101" pitchFamily="2" charset="-122"/>
                <a:ea typeface="宋体" panose="02010600030101010101" pitchFamily="2" charset="-122"/>
              </a:rPr>
              <a:t>6 </a:t>
            </a:r>
            <a:r>
              <a:rPr lang="zh-CN" altLang="en-US" sz="2200" b="1">
                <a:solidFill>
                  <a:schemeClr val="tx1"/>
                </a:solidFill>
                <a:latin typeface="宋体" panose="02010600030101010101" pitchFamily="2" charset="-122"/>
                <a:ea typeface="宋体" panose="02010600030101010101" pitchFamily="2" charset="-122"/>
              </a:rPr>
              <a:t>建筑垃圾产生量预估表</a:t>
            </a:r>
            <a:endParaRPr lang="zh-CN" altLang="en-US" sz="2200" b="1">
              <a:solidFill>
                <a:schemeClr val="tx1"/>
              </a:solidFill>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2016760" y="3689985"/>
            <a:ext cx="10529570" cy="41783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44081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512253" y="1889443"/>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5 </a:t>
            </a:r>
            <a:r>
              <a:rPr lang="zh-CN" altLang="en-US" sz="2800" b="1">
                <a:solidFill>
                  <a:schemeClr val="tx1"/>
                </a:solidFill>
                <a:latin typeface="宋体" panose="02010600030101010101" pitchFamily="2" charset="-122"/>
                <a:ea typeface="宋体" panose="02010600030101010101" pitchFamily="2" charset="-122"/>
              </a:rPr>
              <a:t>建筑垃圾预估量及处置路径</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512570" y="2538095"/>
            <a:ext cx="10319385" cy="1005205"/>
          </a:xfrm>
          <a:prstGeom prst="rect">
            <a:avLst/>
          </a:prstGeom>
        </p:spPr>
        <p:txBody>
          <a:bodyPr>
            <a:noAutofit/>
          </a:bodyPr>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5.2 </a:t>
            </a:r>
            <a:r>
              <a:rPr lang="zh-CN" altLang="en-US" sz="2200" b="1">
                <a:solidFill>
                  <a:schemeClr val="tx1"/>
                </a:solidFill>
                <a:latin typeface="宋体" panose="02010600030101010101" pitchFamily="2" charset="-122"/>
                <a:ea typeface="宋体" panose="02010600030101010101" pitchFamily="2" charset="-122"/>
              </a:rPr>
              <a:t>建筑垃圾处置路径说明</a:t>
            </a:r>
            <a:endParaRPr lang="zh-CN" altLang="en-US" sz="2200" b="1">
              <a:solidFill>
                <a:schemeClr val="tx1"/>
              </a:solidFill>
              <a:latin typeface="宋体" panose="02010600030101010101" pitchFamily="2" charset="-122"/>
              <a:ea typeface="宋体" panose="02010600030101010101" pitchFamily="2" charset="-122"/>
            </a:endParaRPr>
          </a:p>
          <a:p>
            <a:pPr marL="0" indent="0" algn="ctr"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chemeClr val="tx1"/>
                </a:solidFill>
                <a:latin typeface="宋体" panose="02010600030101010101" pitchFamily="2" charset="-122"/>
                <a:ea typeface="宋体" panose="02010600030101010101" pitchFamily="2" charset="-122"/>
              </a:rPr>
              <a:t>表格</a:t>
            </a:r>
            <a:r>
              <a:rPr lang="en-US" altLang="zh-CN" sz="2200" b="1">
                <a:solidFill>
                  <a:schemeClr val="tx1"/>
                </a:solidFill>
                <a:latin typeface="宋体" panose="02010600030101010101" pitchFamily="2" charset="-122"/>
                <a:ea typeface="宋体" panose="02010600030101010101" pitchFamily="2" charset="-122"/>
              </a:rPr>
              <a:t>7   </a:t>
            </a:r>
            <a:r>
              <a:rPr lang="zh-CN" altLang="en-US" sz="2200" b="1">
                <a:solidFill>
                  <a:schemeClr val="tx1"/>
                </a:solidFill>
                <a:latin typeface="宋体" panose="02010600030101010101" pitchFamily="2" charset="-122"/>
                <a:ea typeface="宋体" panose="02010600030101010101" pitchFamily="2" charset="-122"/>
              </a:rPr>
              <a:t>建筑垃圾处置路径表</a:t>
            </a:r>
            <a:endParaRPr lang="zh-CN" altLang="en-US" sz="2200" b="1">
              <a:solidFill>
                <a:schemeClr val="tx1"/>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2665095" y="3689985"/>
            <a:ext cx="10036810" cy="506412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15252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224598" y="1817688"/>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6 </a:t>
            </a:r>
            <a:r>
              <a:rPr lang="zh-CN" altLang="en-US" sz="2800" b="1">
                <a:solidFill>
                  <a:schemeClr val="tx1"/>
                </a:solidFill>
                <a:latin typeface="宋体" panose="02010600030101010101" pitchFamily="2" charset="-122"/>
                <a:ea typeface="宋体" panose="02010600030101010101" pitchFamily="2" charset="-122"/>
              </a:rPr>
              <a:t>土方平衡评价</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227455" y="2466340"/>
            <a:ext cx="13086080" cy="7310755"/>
          </a:xfrm>
          <a:prstGeom prst="rect">
            <a:avLst/>
          </a:prstGeom>
        </p:spPr>
        <p:txBody>
          <a:bodyPr>
            <a:noAutofit/>
          </a:bodyPr>
          <a:p>
            <a:pPr indent="0" algn="just" defTabSz="266700" fontAlgn="auto">
              <a:lnSpc>
                <a:spcPct val="14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6.1</a:t>
            </a:r>
            <a:r>
              <a:rPr lang="zh-CN" altLang="en-US" sz="2200" b="1">
                <a:solidFill>
                  <a:schemeClr val="tx1"/>
                </a:solidFill>
                <a:latin typeface="宋体" panose="02010600030101010101" pitchFamily="2" charset="-122"/>
                <a:ea typeface="宋体" panose="02010600030101010101" pitchFamily="2" charset="-122"/>
              </a:rPr>
              <a:t>对项目平面布置的总体评价</a:t>
            </a:r>
            <a:endParaRPr lang="zh-CN" altLang="en-US" sz="2200" b="1">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XXX</a:t>
            </a:r>
            <a:r>
              <a:rPr lang="zh-CN" altLang="en-US" sz="2200">
                <a:solidFill>
                  <a:schemeClr val="tx1"/>
                </a:solidFill>
                <a:latin typeface="宋体" panose="02010600030101010101" pitchFamily="2" charset="-122"/>
                <a:ea typeface="宋体" panose="02010600030101010101" pitchFamily="2" charset="-122"/>
              </a:rPr>
              <a:t>。</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6.2</a:t>
            </a:r>
            <a:r>
              <a:rPr lang="zh-CN" altLang="en-US" sz="2200" b="1">
                <a:solidFill>
                  <a:schemeClr val="tx1"/>
                </a:solidFill>
                <a:latin typeface="宋体" panose="02010600030101010101" pitchFamily="2" charset="-122"/>
                <a:ea typeface="宋体" panose="02010600030101010101" pitchFamily="2" charset="-122"/>
              </a:rPr>
              <a:t>对项目竖向布置的总体评价</a:t>
            </a:r>
            <a:endParaRPr lang="zh-CN" altLang="en-US" sz="2200" b="1">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XXX</a:t>
            </a:r>
            <a:r>
              <a:rPr lang="zh-CN" altLang="en-US" sz="2200">
                <a:solidFill>
                  <a:schemeClr val="tx1"/>
                </a:solidFill>
                <a:latin typeface="宋体" panose="02010600030101010101" pitchFamily="2" charset="-122"/>
                <a:ea typeface="宋体" panose="02010600030101010101" pitchFamily="2" charset="-122"/>
              </a:rPr>
              <a:t>。</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6.3</a:t>
            </a:r>
            <a:r>
              <a:rPr lang="zh-CN" altLang="en-US" sz="2200" b="1">
                <a:solidFill>
                  <a:schemeClr val="tx1"/>
                </a:solidFill>
                <a:latin typeface="宋体" panose="02010600030101010101" pitchFamily="2" charset="-122"/>
                <a:ea typeface="宋体" panose="02010600030101010101" pitchFamily="2" charset="-122"/>
              </a:rPr>
              <a:t>基础设计方案、土方平衡计算复核总结</a:t>
            </a:r>
            <a:endParaRPr lang="zh-CN" altLang="en-US" sz="2200" b="1">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a:t>
            </a:r>
            <a:r>
              <a:rPr lang="en-US" altLang="zh-CN" sz="2200">
                <a:solidFill>
                  <a:schemeClr val="tx1"/>
                </a:solidFill>
                <a:latin typeface="宋体" panose="02010600030101010101" pitchFamily="2" charset="-122"/>
                <a:ea typeface="宋体" panose="02010600030101010101" pitchFamily="2" charset="-122"/>
              </a:rPr>
              <a:t>1</a:t>
            </a:r>
            <a:r>
              <a:rPr lang="zh-CN" altLang="en-US" sz="2200">
                <a:solidFill>
                  <a:schemeClr val="tx1"/>
                </a:solidFill>
                <a:latin typeface="宋体" panose="02010600030101010101" pitchFamily="2" charset="-122"/>
                <a:ea typeface="宋体" panose="02010600030101010101" pitchFamily="2" charset="-122"/>
              </a:rPr>
              <a:t>）设计方案</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1</a:t>
            </a:r>
            <a:r>
              <a:rPr lang="zh-CN" altLang="en-US" sz="2200">
                <a:solidFill>
                  <a:schemeClr val="tx1"/>
                </a:solidFill>
                <a:latin typeface="宋体" panose="02010600030101010101" pitchFamily="2" charset="-122"/>
                <a:ea typeface="宋体" panose="02010600030101010101" pitchFamily="2" charset="-122"/>
              </a:rPr>
              <a:t>）基础与基坑工程设计</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本项目基础形式：</a:t>
            </a:r>
            <a:r>
              <a:rPr lang="en-US" altLang="zh-CN" sz="2200">
                <a:solidFill>
                  <a:schemeClr val="tx1"/>
                </a:solidFill>
                <a:latin typeface="宋体" panose="02010600030101010101" pitchFamily="2" charset="-122"/>
                <a:ea typeface="宋体" panose="02010600030101010101" pitchFamily="2" charset="-122"/>
              </a:rPr>
              <a:t>XXX</a:t>
            </a:r>
            <a:r>
              <a:rPr lang="zh-CN" altLang="en-US" sz="2200">
                <a:solidFill>
                  <a:schemeClr val="tx1"/>
                </a:solidFill>
                <a:latin typeface="宋体" panose="02010600030101010101" pitchFamily="2" charset="-122"/>
                <a:ea typeface="宋体" panose="02010600030101010101" pitchFamily="2" charset="-122"/>
              </a:rPr>
              <a:t>；</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基坑围护方案：</a:t>
            </a:r>
            <a:r>
              <a:rPr lang="en-US" altLang="zh-CN" sz="2200">
                <a:solidFill>
                  <a:schemeClr val="tx1"/>
                </a:solidFill>
                <a:latin typeface="宋体" panose="02010600030101010101" pitchFamily="2" charset="-122"/>
                <a:ea typeface="宋体" panose="02010600030101010101" pitchFamily="2" charset="-122"/>
              </a:rPr>
              <a:t>XXX</a:t>
            </a:r>
            <a:r>
              <a:rPr lang="zh-CN" altLang="en-US" sz="2200">
                <a:solidFill>
                  <a:schemeClr val="tx1"/>
                </a:solidFill>
                <a:latin typeface="宋体" panose="02010600030101010101" pitchFamily="2" charset="-122"/>
                <a:ea typeface="宋体" panose="02010600030101010101" pitchFamily="2" charset="-122"/>
              </a:rPr>
              <a:t>。</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项目基础形式及基坑围护方案适配场地地质条件，通过方案优化实现了工程渣土源头减量，符合指南源头减量化要求。</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2</a:t>
            </a:r>
            <a:r>
              <a:rPr lang="zh-CN" altLang="en-US" sz="2200">
                <a:solidFill>
                  <a:schemeClr val="tx1"/>
                </a:solidFill>
                <a:latin typeface="宋体" panose="02010600030101010101" pitchFamily="2" charset="-122"/>
                <a:ea typeface="宋体" panose="02010600030101010101" pitchFamily="2" charset="-122"/>
              </a:rPr>
              <a:t>）路基、管基等处理设计</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根据市政道路项目特点修改，明确路基设计、路床换填、沟槽开挖等方案的合理性。</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4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项目路基、管基方案适配场地地质条件，通过方案优化实现了工程渣土源头减量，符合指南源头减量化要求。</a:t>
            </a:r>
            <a:endParaRPr lang="zh-CN" altLang="en-US" sz="220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15252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224598" y="1817688"/>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6 </a:t>
            </a:r>
            <a:r>
              <a:rPr lang="zh-CN" altLang="en-US" sz="2800" b="1">
                <a:solidFill>
                  <a:schemeClr val="tx1"/>
                </a:solidFill>
                <a:latin typeface="宋体" panose="02010600030101010101" pitchFamily="2" charset="-122"/>
                <a:ea typeface="宋体" panose="02010600030101010101" pitchFamily="2" charset="-122"/>
              </a:rPr>
              <a:t>土方平衡评价</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296670" y="2609850"/>
            <a:ext cx="12491085" cy="7373620"/>
          </a:xfrm>
          <a:prstGeom prst="rect">
            <a:avLst/>
          </a:prstGeom>
        </p:spPr>
        <p:txBody>
          <a:bodyPr>
            <a:noAutofit/>
          </a:bodyPr>
          <a:p>
            <a:pPr indent="0" algn="just" defTabSz="266700" fontAlgn="auto">
              <a:lnSpc>
                <a:spcPct val="15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a:t>
            </a:r>
            <a:r>
              <a:rPr lang="en-US" altLang="zh-CN" sz="2200">
                <a:solidFill>
                  <a:schemeClr val="tx1"/>
                </a:solidFill>
                <a:latin typeface="宋体" panose="02010600030101010101" pitchFamily="2" charset="-122"/>
                <a:ea typeface="宋体" panose="02010600030101010101" pitchFamily="2" charset="-122"/>
              </a:rPr>
              <a:t>2</a:t>
            </a:r>
            <a:r>
              <a:rPr lang="zh-CN" altLang="en-US" sz="2200">
                <a:solidFill>
                  <a:schemeClr val="tx1"/>
                </a:solidFill>
                <a:latin typeface="宋体" panose="02010600030101010101" pitchFamily="2" charset="-122"/>
                <a:ea typeface="宋体" panose="02010600030101010101" pitchFamily="2" charset="-122"/>
              </a:rPr>
              <a:t>）土方平衡复核</a:t>
            </a:r>
            <a:endParaRPr lang="zh-CN" altLang="en-US" sz="2200">
              <a:solidFill>
                <a:schemeClr val="tx1"/>
              </a:solidFill>
              <a:latin typeface="宋体" panose="02010600030101010101" pitchFamily="2" charset="-122"/>
              <a:ea typeface="宋体" panose="02010600030101010101" pitchFamily="2" charset="-122"/>
            </a:endParaRPr>
          </a:p>
          <a:p>
            <a:pPr indent="0" algn="just" defTabSz="266700" fontAlgn="auto">
              <a:lnSpc>
                <a:spcPct val="15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u="sng">
                <a:solidFill>
                  <a:schemeClr val="tx1"/>
                </a:solidFill>
                <a:latin typeface="宋体" panose="02010600030101010101" pitchFamily="2" charset="-122"/>
                <a:ea typeface="宋体" panose="02010600030101010101" pitchFamily="2" charset="-122"/>
              </a:rPr>
              <a:t>示例：经复核，计算过程合规，计算依据可靠（基于勘察报告及设计图纸），计算方法正确。项目土方自平衡率计算无误，成果可作为项目土方处置依据。</a:t>
            </a:r>
            <a:endParaRPr lang="zh-CN" altLang="en-US" sz="2200" u="sng">
              <a:solidFill>
                <a:schemeClr val="tx1"/>
              </a:solidFill>
              <a:latin typeface="宋体" panose="02010600030101010101" pitchFamily="2" charset="-122"/>
              <a:ea typeface="宋体" panose="02010600030101010101" pitchFamily="2" charset="-122"/>
            </a:endParaRPr>
          </a:p>
          <a:p>
            <a:pPr indent="0" algn="just" defTabSz="266700" fontAlgn="auto">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6.4</a:t>
            </a:r>
            <a:r>
              <a:rPr lang="zh-CN" altLang="en-US" sz="2200" b="1">
                <a:solidFill>
                  <a:schemeClr val="tx1"/>
                </a:solidFill>
                <a:latin typeface="宋体" panose="02010600030101010101" pitchFamily="2" charset="-122"/>
                <a:ea typeface="宋体" panose="02010600030101010101" pitchFamily="2" charset="-122"/>
              </a:rPr>
              <a:t>场内资源化利用合理性评价</a:t>
            </a:r>
            <a:endParaRPr lang="zh-CN" altLang="en-US" sz="2200" b="1">
              <a:solidFill>
                <a:schemeClr val="tx1"/>
              </a:solidFill>
              <a:latin typeface="宋体" panose="02010600030101010101" pitchFamily="2" charset="-122"/>
              <a:ea typeface="宋体" panose="02010600030101010101" pitchFamily="2" charset="-122"/>
            </a:endParaRPr>
          </a:p>
          <a:p>
            <a:pPr indent="0" algn="just" defTabSz="266700" fontAlgn="auto">
              <a:lnSpc>
                <a:spcPct val="15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u="sng">
                <a:solidFill>
                  <a:schemeClr val="tx1"/>
                </a:solidFill>
                <a:latin typeface="宋体" panose="02010600030101010101" pitchFamily="2" charset="-122"/>
                <a:ea typeface="宋体" panose="02010600030101010101" pitchFamily="2" charset="-122"/>
              </a:rPr>
              <a:t>示例：本项目积极响应国家及省市建筑垃圾减量化政策要求，落实土方综合利用措施如下：</a:t>
            </a:r>
            <a:r>
              <a:rPr lang="en-US" altLang="zh-CN" sz="2200" u="sng">
                <a:solidFill>
                  <a:schemeClr val="tx1"/>
                </a:solidFill>
                <a:latin typeface="宋体" panose="02010600030101010101" pitchFamily="2" charset="-122"/>
                <a:ea typeface="宋体" panose="02010600030101010101" pitchFamily="2" charset="-122"/>
              </a:rPr>
              <a:t>XXX</a:t>
            </a:r>
            <a:r>
              <a:rPr lang="zh-CN" altLang="en-US" sz="2200" u="sng">
                <a:solidFill>
                  <a:schemeClr val="tx1"/>
                </a:solidFill>
                <a:latin typeface="宋体" panose="02010600030101010101" pitchFamily="2" charset="-122"/>
                <a:ea typeface="宋体" panose="02010600030101010101" pitchFamily="2" charset="-122"/>
              </a:rPr>
              <a:t>；</a:t>
            </a:r>
            <a:endParaRPr lang="zh-CN" altLang="en-US" sz="2200" u="sng">
              <a:solidFill>
                <a:schemeClr val="tx1"/>
              </a:solidFill>
              <a:latin typeface="宋体" panose="02010600030101010101" pitchFamily="2" charset="-122"/>
              <a:ea typeface="宋体" panose="02010600030101010101" pitchFamily="2" charset="-122"/>
            </a:endParaRPr>
          </a:p>
          <a:p>
            <a:pPr indent="0" algn="just" defTabSz="266700" fontAlgn="auto">
              <a:lnSpc>
                <a:spcPct val="150000"/>
              </a:lnSpc>
              <a:spcBef>
                <a:spcPct val="0"/>
              </a:spcBef>
              <a:spcAft>
                <a:spcPct val="0"/>
              </a:spcAft>
            </a:pPr>
            <a:r>
              <a:rPr lang="zh-CN" altLang="en-US" sz="2200" u="sng">
                <a:solidFill>
                  <a:schemeClr val="tx1"/>
                </a:solidFill>
                <a:latin typeface="宋体" panose="02010600030101010101" pitchFamily="2" charset="-122"/>
                <a:ea typeface="宋体" panose="02010600030101010101" pitchFamily="2" charset="-122"/>
              </a:rPr>
              <a:t>本项目积极响应建筑垃圾资源化政策，在建设过程中使用由工程渣土、废弃混凝土等固废制成的再生建材产品情况如下：</a:t>
            </a:r>
            <a:r>
              <a:rPr lang="en-US" altLang="zh-CN" sz="2200" u="sng">
                <a:solidFill>
                  <a:schemeClr val="tx1"/>
                </a:solidFill>
                <a:latin typeface="宋体" panose="02010600030101010101" pitchFamily="2" charset="-122"/>
                <a:ea typeface="宋体" panose="02010600030101010101" pitchFamily="2" charset="-122"/>
              </a:rPr>
              <a:t>XXX</a:t>
            </a:r>
            <a:r>
              <a:rPr lang="zh-CN" altLang="en-US" sz="2200" u="sng">
                <a:solidFill>
                  <a:schemeClr val="tx1"/>
                </a:solidFill>
                <a:latin typeface="宋体" panose="02010600030101010101" pitchFamily="2" charset="-122"/>
                <a:ea typeface="宋体" panose="02010600030101010101" pitchFamily="2" charset="-122"/>
              </a:rPr>
              <a:t>。</a:t>
            </a:r>
            <a:endParaRPr lang="zh-CN" altLang="en-US" sz="2200" u="sng">
              <a:solidFill>
                <a:schemeClr val="tx1"/>
              </a:solidFill>
              <a:latin typeface="宋体" panose="02010600030101010101" pitchFamily="2" charset="-122"/>
              <a:ea typeface="宋体" panose="02010600030101010101" pitchFamily="2" charset="-122"/>
            </a:endParaRPr>
          </a:p>
          <a:p>
            <a:pPr indent="0" algn="just" defTabSz="266700" fontAlgn="auto">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6.5</a:t>
            </a:r>
            <a:r>
              <a:rPr lang="zh-CN" altLang="en-US" sz="2200" b="1">
                <a:solidFill>
                  <a:schemeClr val="tx1"/>
                </a:solidFill>
                <a:latin typeface="宋体" panose="02010600030101010101" pitchFamily="2" charset="-122"/>
                <a:ea typeface="宋体" panose="02010600030101010101" pitchFamily="2" charset="-122"/>
              </a:rPr>
              <a:t>外运土方处置方案合理性评价</a:t>
            </a:r>
            <a:endParaRPr lang="zh-CN" altLang="en-US" sz="2200" b="1">
              <a:solidFill>
                <a:schemeClr val="tx1"/>
              </a:solidFill>
              <a:latin typeface="宋体" panose="02010600030101010101" pitchFamily="2" charset="-122"/>
              <a:ea typeface="宋体" panose="02010600030101010101" pitchFamily="2" charset="-122"/>
            </a:endParaRPr>
          </a:p>
          <a:p>
            <a:pPr indent="0" algn="just" defTabSz="266700" fontAlgn="auto">
              <a:lnSpc>
                <a:spcPct val="15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a:t>
            </a:r>
            <a:r>
              <a:rPr lang="zh-CN" altLang="en-US" sz="2200" u="sng">
                <a:solidFill>
                  <a:schemeClr val="tx1"/>
                </a:solidFill>
                <a:latin typeface="宋体" panose="02010600030101010101" pitchFamily="2" charset="-122"/>
                <a:ea typeface="宋体" panose="02010600030101010101" pitchFamily="2" charset="-122"/>
              </a:rPr>
              <a:t>示例：项目外运土方、外购土方的处置方案清晰，处置去向已落实（或有明确意向）。土方处置全流程可满足《浙江省建筑垃圾减量化专项设计指南（试行）》及地方建筑垃圾处置相关管理要求。</a:t>
            </a:r>
            <a:endParaRPr lang="zh-CN" altLang="en-US" sz="2200" u="sng">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15252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224598" y="1817688"/>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7 </a:t>
            </a:r>
            <a:r>
              <a:rPr lang="zh-CN" altLang="en-US" sz="2800" b="1">
                <a:solidFill>
                  <a:schemeClr val="tx1"/>
                </a:solidFill>
                <a:latin typeface="宋体" panose="02010600030101010101" pitchFamily="2" charset="-122"/>
                <a:ea typeface="宋体" panose="02010600030101010101" pitchFamily="2" charset="-122"/>
              </a:rPr>
              <a:t>结论与建议</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7" name="文本框 6"/>
          <p:cNvSpPr txBox="1"/>
          <p:nvPr/>
        </p:nvSpPr>
        <p:spPr>
          <a:xfrm>
            <a:off x="1224915" y="2682240"/>
            <a:ext cx="12579350" cy="6208395"/>
          </a:xfrm>
          <a:prstGeom prst="rect">
            <a:avLst/>
          </a:prstGeom>
        </p:spPr>
        <p:txBody>
          <a:bodyPr>
            <a:noAutofit/>
          </a:bodyPr>
          <a:p>
            <a:pPr marL="0" indent="0" algn="just" defTabSz="266700">
              <a:lnSpc>
                <a:spcPct val="150000"/>
              </a:lnSpc>
              <a:spcBef>
                <a:spcPct val="0"/>
              </a:spcBef>
              <a:spcAft>
                <a:spcPct val="0"/>
              </a:spcAft>
            </a:pPr>
            <a:r>
              <a:rPr lang="en-US" altLang="zh-CN" sz="2200" b="1">
                <a:latin typeface="宋体" panose="02010600030101010101" pitchFamily="2" charset="-122"/>
                <a:ea typeface="宋体" panose="02010600030101010101" pitchFamily="2" charset="-122"/>
                <a:sym typeface="+mn-ea"/>
              </a:rPr>
              <a:t>7.1 </a:t>
            </a:r>
            <a:r>
              <a:rPr lang="zh-CN" altLang="en-US" sz="2200" b="1">
                <a:latin typeface="宋体" panose="02010600030101010101" pitchFamily="2" charset="-122"/>
                <a:ea typeface="宋体" panose="02010600030101010101" pitchFamily="2" charset="-122"/>
                <a:sym typeface="+mn-ea"/>
              </a:rPr>
              <a:t>土方平衡结论</a:t>
            </a:r>
            <a:endParaRPr lang="en-US" altLang="zh-CN" sz="2200" b="1">
              <a:solidFill>
                <a:schemeClr val="tx1"/>
              </a:solidFill>
              <a:latin typeface="宋体" panose="02010600030101010101" pitchFamily="2" charset="-122"/>
              <a:ea typeface="宋体" panose="02010600030101010101" pitchFamily="2" charset="-122"/>
            </a:endParaRPr>
          </a:p>
          <a:p>
            <a:pPr marL="0" indent="0" algn="just" defTabSz="266700">
              <a:lnSpc>
                <a:spcPct val="15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1</a:t>
            </a:r>
            <a:r>
              <a:rPr lang="zh-CN" altLang="en-US" sz="2200">
                <a:solidFill>
                  <a:schemeClr val="tx1"/>
                </a:solidFill>
                <a:latin typeface="宋体" panose="02010600030101010101" pitchFamily="2" charset="-122"/>
                <a:ea typeface="宋体" panose="02010600030101010101" pitchFamily="2" charset="-122"/>
              </a:rPr>
              <a:t>、本项目总挖方量</a:t>
            </a:r>
            <a:r>
              <a:rPr lang="en-US" altLang="zh-CN" sz="2200">
                <a:solidFill>
                  <a:schemeClr val="tx1"/>
                </a:solidFill>
                <a:latin typeface="宋体" panose="02010600030101010101" pitchFamily="2" charset="-122"/>
                <a:ea typeface="宋体" panose="02010600030101010101" pitchFamily="2" charset="-122"/>
              </a:rPr>
              <a:t>______m</a:t>
            </a:r>
            <a:r>
              <a:rPr lang="en-US" altLang="en-US" sz="2200">
                <a:solidFill>
                  <a:schemeClr val="tx1"/>
                </a:solidFill>
                <a:latin typeface="宋体" panose="02010600030101010101" pitchFamily="2" charset="-122"/>
                <a:ea typeface="宋体" panose="02010600030101010101" pitchFamily="2" charset="-122"/>
              </a:rPr>
              <a:t>³</a:t>
            </a:r>
            <a:r>
              <a:rPr lang="zh-CN" altLang="en-US" sz="2200">
                <a:solidFill>
                  <a:schemeClr val="tx1"/>
                </a:solidFill>
                <a:latin typeface="宋体" panose="02010600030101010101" pitchFamily="2" charset="-122"/>
                <a:ea typeface="宋体" panose="02010600030101010101" pitchFamily="2" charset="-122"/>
              </a:rPr>
              <a:t>（合计</a:t>
            </a:r>
            <a:r>
              <a:rPr lang="en-US" altLang="zh-CN" sz="2200" u="sng">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t</a:t>
            </a:r>
            <a:r>
              <a:rPr lang="zh-CN" altLang="en-US" sz="2200">
                <a:solidFill>
                  <a:schemeClr val="tx1"/>
                </a:solidFill>
                <a:latin typeface="宋体" panose="02010600030101010101" pitchFamily="2" charset="-122"/>
                <a:ea typeface="宋体" panose="02010600030101010101" pitchFamily="2" charset="-122"/>
              </a:rPr>
              <a:t>），总填方量</a:t>
            </a:r>
            <a:r>
              <a:rPr lang="en-US" altLang="zh-CN" sz="2200">
                <a:solidFill>
                  <a:schemeClr val="tx1"/>
                </a:solidFill>
                <a:latin typeface="宋体" panose="02010600030101010101" pitchFamily="2" charset="-122"/>
                <a:ea typeface="宋体" panose="02010600030101010101" pitchFamily="2" charset="-122"/>
              </a:rPr>
              <a:t>______m</a:t>
            </a:r>
            <a:r>
              <a:rPr lang="en-US" altLang="en-US" sz="2200">
                <a:solidFill>
                  <a:schemeClr val="tx1"/>
                </a:solidFill>
                <a:latin typeface="宋体" panose="02010600030101010101" pitchFamily="2" charset="-122"/>
                <a:ea typeface="宋体" panose="02010600030101010101" pitchFamily="2" charset="-122"/>
              </a:rPr>
              <a:t>³</a:t>
            </a:r>
            <a:r>
              <a:rPr lang="zh-CN" altLang="en-US" sz="2200">
                <a:solidFill>
                  <a:schemeClr val="tx1"/>
                </a:solidFill>
                <a:latin typeface="宋体" panose="02010600030101010101" pitchFamily="2" charset="-122"/>
                <a:ea typeface="宋体" panose="02010600030101010101" pitchFamily="2" charset="-122"/>
              </a:rPr>
              <a:t>（合计</a:t>
            </a:r>
            <a:r>
              <a:rPr lang="en-US" altLang="zh-CN" sz="2200" u="sng">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t</a:t>
            </a:r>
            <a:r>
              <a:rPr lang="zh-CN" altLang="en-US" sz="2200">
                <a:solidFill>
                  <a:schemeClr val="tx1"/>
                </a:solidFill>
                <a:latin typeface="宋体" panose="02010600030101010101" pitchFamily="2" charset="-122"/>
                <a:ea typeface="宋体" panose="02010600030101010101" pitchFamily="2" charset="-122"/>
              </a:rPr>
              <a:t>），经平衡计算后需外运</a:t>
            </a:r>
            <a:r>
              <a:rPr lang="en-US" altLang="zh-CN" sz="2200">
                <a:solidFill>
                  <a:schemeClr val="tx1"/>
                </a:solidFill>
                <a:latin typeface="宋体" panose="02010600030101010101" pitchFamily="2" charset="-122"/>
                <a:ea typeface="宋体" panose="02010600030101010101" pitchFamily="2" charset="-122"/>
              </a:rPr>
              <a:t>______m</a:t>
            </a:r>
            <a:r>
              <a:rPr lang="en-US" altLang="en-US" sz="2200">
                <a:solidFill>
                  <a:schemeClr val="tx1"/>
                </a:solidFill>
                <a:latin typeface="宋体" panose="02010600030101010101" pitchFamily="2" charset="-122"/>
                <a:ea typeface="宋体" panose="02010600030101010101" pitchFamily="2" charset="-122"/>
              </a:rPr>
              <a:t>³</a:t>
            </a:r>
            <a:r>
              <a:rPr lang="zh-CN" altLang="en-US" sz="2200">
                <a:solidFill>
                  <a:schemeClr val="tx1"/>
                </a:solidFill>
                <a:latin typeface="宋体" panose="02010600030101010101" pitchFamily="2" charset="-122"/>
                <a:ea typeface="宋体" panose="02010600030101010101" pitchFamily="2" charset="-122"/>
              </a:rPr>
              <a:t>（合计</a:t>
            </a:r>
            <a:r>
              <a:rPr lang="en-US" altLang="zh-CN" sz="2200" u="sng">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t</a:t>
            </a:r>
            <a:r>
              <a:rPr lang="zh-CN" altLang="en-US" sz="2200">
                <a:solidFill>
                  <a:schemeClr val="tx1"/>
                </a:solidFill>
                <a:latin typeface="宋体" panose="02010600030101010101" pitchFamily="2" charset="-122"/>
                <a:ea typeface="宋体" panose="02010600030101010101" pitchFamily="2" charset="-122"/>
              </a:rPr>
              <a:t>），需外购</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外运进</a:t>
            </a:r>
            <a:r>
              <a:rPr lang="en-US" altLang="zh-CN" sz="2200">
                <a:solidFill>
                  <a:schemeClr val="tx1"/>
                </a:solidFill>
                <a:latin typeface="宋体" panose="02010600030101010101" pitchFamily="2" charset="-122"/>
                <a:ea typeface="宋体" panose="02010600030101010101" pitchFamily="2" charset="-122"/>
              </a:rPr>
              <a:t>______m</a:t>
            </a:r>
            <a:r>
              <a:rPr lang="en-US" altLang="en-US" sz="2200">
                <a:solidFill>
                  <a:schemeClr val="tx1"/>
                </a:solidFill>
                <a:latin typeface="宋体" panose="02010600030101010101" pitchFamily="2" charset="-122"/>
                <a:ea typeface="宋体" panose="02010600030101010101" pitchFamily="2" charset="-122"/>
              </a:rPr>
              <a:t>³</a:t>
            </a:r>
            <a:r>
              <a:rPr lang="zh-CN" altLang="en-US" sz="2200">
                <a:solidFill>
                  <a:schemeClr val="tx1"/>
                </a:solidFill>
                <a:latin typeface="宋体" panose="02010600030101010101" pitchFamily="2" charset="-122"/>
                <a:ea typeface="宋体" panose="02010600030101010101" pitchFamily="2" charset="-122"/>
              </a:rPr>
              <a:t>（合计</a:t>
            </a:r>
            <a:r>
              <a:rPr lang="en-US" altLang="zh-CN" sz="2200" u="sng">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t</a:t>
            </a:r>
            <a:r>
              <a:rPr lang="zh-CN" altLang="en-US" sz="2200">
                <a:solidFill>
                  <a:schemeClr val="tx1"/>
                </a:solidFill>
                <a:latin typeface="宋体" panose="02010600030101010101" pitchFamily="2" charset="-122"/>
                <a:ea typeface="宋体" panose="02010600030101010101" pitchFamily="2" charset="-122"/>
              </a:rPr>
              <a:t>）。</a:t>
            </a:r>
            <a:endParaRPr lang="zh-CN" altLang="en-US" sz="2200">
              <a:solidFill>
                <a:schemeClr val="tx1"/>
              </a:solidFill>
              <a:latin typeface="宋体" panose="02010600030101010101" pitchFamily="2" charset="-122"/>
              <a:ea typeface="宋体" panose="02010600030101010101" pitchFamily="2" charset="-122"/>
            </a:endParaRPr>
          </a:p>
          <a:p>
            <a:pPr marL="0" indent="0" algn="just" defTabSz="266700">
              <a:lnSpc>
                <a:spcPct val="15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2</a:t>
            </a:r>
            <a:r>
              <a:rPr lang="zh-CN" altLang="en-US" sz="2200">
                <a:solidFill>
                  <a:schemeClr val="tx1"/>
                </a:solidFill>
                <a:latin typeface="宋体" panose="02010600030101010101" pitchFamily="2" charset="-122"/>
                <a:ea typeface="宋体" panose="02010600030101010101" pitchFamily="2" charset="-122"/>
              </a:rPr>
              <a:t>、通过</a:t>
            </a:r>
            <a:r>
              <a:rPr lang="en-US" altLang="zh-CN" sz="2200">
                <a:solidFill>
                  <a:schemeClr val="tx1"/>
                </a:solidFill>
                <a:latin typeface="宋体" panose="02010600030101010101" pitchFamily="2" charset="-122"/>
                <a:ea typeface="宋体" panose="02010600030101010101" pitchFamily="2" charset="-122"/>
              </a:rPr>
              <a:t>______</a:t>
            </a:r>
            <a:r>
              <a:rPr lang="zh-CN" altLang="en-US" sz="2200">
                <a:solidFill>
                  <a:schemeClr val="tx1"/>
                </a:solidFill>
                <a:latin typeface="宋体" panose="02010600030101010101" pitchFamily="2" charset="-122"/>
                <a:ea typeface="宋体" panose="02010600030101010101" pitchFamily="2" charset="-122"/>
              </a:rPr>
              <a:t>（具体措施）实现场内土方最大化利用，减少外运量</a:t>
            </a:r>
            <a:r>
              <a:rPr lang="en-US" altLang="zh-CN" sz="2200">
                <a:solidFill>
                  <a:schemeClr val="tx1"/>
                </a:solidFill>
                <a:latin typeface="宋体" panose="02010600030101010101" pitchFamily="2" charset="-122"/>
                <a:ea typeface="宋体" panose="02010600030101010101" pitchFamily="2" charset="-122"/>
              </a:rPr>
              <a:t>______m</a:t>
            </a:r>
            <a:r>
              <a:rPr lang="en-US" altLang="en-US" sz="2200">
                <a:solidFill>
                  <a:schemeClr val="tx1"/>
                </a:solidFill>
                <a:latin typeface="宋体" panose="02010600030101010101" pitchFamily="2" charset="-122"/>
                <a:ea typeface="宋体" panose="02010600030101010101" pitchFamily="2" charset="-122"/>
              </a:rPr>
              <a:t>³</a:t>
            </a:r>
            <a:r>
              <a:rPr lang="zh-CN" altLang="en-US" sz="2200">
                <a:solidFill>
                  <a:schemeClr val="tx1"/>
                </a:solidFill>
                <a:latin typeface="宋体" panose="02010600030101010101" pitchFamily="2" charset="-122"/>
                <a:ea typeface="宋体" panose="02010600030101010101" pitchFamily="2" charset="-122"/>
              </a:rPr>
              <a:t>（合计</a:t>
            </a:r>
            <a:r>
              <a:rPr lang="en-US" altLang="zh-CN" sz="2200" u="sng">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t</a:t>
            </a:r>
            <a:r>
              <a:rPr lang="zh-CN" altLang="en-US" sz="2200">
                <a:solidFill>
                  <a:schemeClr val="tx1"/>
                </a:solidFill>
                <a:latin typeface="宋体" panose="02010600030101010101" pitchFamily="2" charset="-122"/>
                <a:ea typeface="宋体" panose="02010600030101010101" pitchFamily="2" charset="-122"/>
              </a:rPr>
              <a:t>），自平衡率为</a:t>
            </a:r>
            <a:r>
              <a:rPr lang="en-US" altLang="zh-CN" sz="2200">
                <a:solidFill>
                  <a:schemeClr val="tx1"/>
                </a:solidFill>
                <a:latin typeface="宋体" panose="02010600030101010101" pitchFamily="2" charset="-122"/>
                <a:ea typeface="宋体" panose="02010600030101010101" pitchFamily="2" charset="-122"/>
              </a:rPr>
              <a:t>______%</a:t>
            </a:r>
            <a:r>
              <a:rPr lang="zh-CN" altLang="en-US" sz="2200">
                <a:solidFill>
                  <a:schemeClr val="tx1"/>
                </a:solidFill>
                <a:latin typeface="宋体" panose="02010600030101010101" pitchFamily="2" charset="-122"/>
                <a:ea typeface="宋体" panose="02010600030101010101" pitchFamily="2" charset="-122"/>
              </a:rPr>
              <a:t>。</a:t>
            </a:r>
            <a:endParaRPr lang="zh-CN" altLang="en-US" sz="2200">
              <a:solidFill>
                <a:schemeClr val="tx1"/>
              </a:solidFill>
              <a:latin typeface="宋体" panose="02010600030101010101" pitchFamily="2" charset="-122"/>
              <a:ea typeface="宋体" panose="02010600030101010101" pitchFamily="2" charset="-122"/>
            </a:endParaRPr>
          </a:p>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7.2 </a:t>
            </a:r>
            <a:r>
              <a:rPr lang="zh-CN" altLang="en-US" sz="2200" b="1">
                <a:solidFill>
                  <a:schemeClr val="tx1"/>
                </a:solidFill>
                <a:latin typeface="宋体" panose="02010600030101010101" pitchFamily="2" charset="-122"/>
                <a:ea typeface="宋体" panose="02010600030101010101" pitchFamily="2" charset="-122"/>
              </a:rPr>
              <a:t>建筑垃圾减量化结论</a:t>
            </a:r>
            <a:endParaRPr lang="zh-CN" altLang="en-US" sz="2200" b="1">
              <a:solidFill>
                <a:schemeClr val="tx1"/>
              </a:solidFill>
              <a:latin typeface="宋体" panose="02010600030101010101" pitchFamily="2" charset="-122"/>
              <a:ea typeface="宋体" panose="02010600030101010101" pitchFamily="2" charset="-122"/>
            </a:endParaRPr>
          </a:p>
          <a:p>
            <a:pPr marL="0" indent="0" algn="just" defTabSz="266700">
              <a:lnSpc>
                <a:spcPct val="15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1</a:t>
            </a:r>
            <a:r>
              <a:rPr lang="zh-CN" altLang="en-US" sz="2200">
                <a:solidFill>
                  <a:schemeClr val="tx1"/>
                </a:solidFill>
                <a:latin typeface="宋体" panose="02010600030101010101" pitchFamily="2" charset="-122"/>
                <a:ea typeface="宋体" panose="02010600030101010101" pitchFamily="2" charset="-122"/>
              </a:rPr>
              <a:t>、预估建筑垃圾总产生量（</a:t>
            </a:r>
            <a:r>
              <a:rPr lang="en-US" altLang="zh-CN" sz="2200">
                <a:solidFill>
                  <a:schemeClr val="tx1"/>
                </a:solidFill>
                <a:latin typeface="宋体" panose="02010600030101010101" pitchFamily="2" charset="-122"/>
                <a:ea typeface="宋体" panose="02010600030101010101" pitchFamily="2" charset="-122"/>
              </a:rPr>
              <a:t>A</a:t>
            </a:r>
            <a:r>
              <a:rPr lang="zh-CN" altLang="en-US" sz="2200">
                <a:solidFill>
                  <a:schemeClr val="tx1"/>
                </a:solidFill>
                <a:latin typeface="宋体" panose="02010600030101010101" pitchFamily="2" charset="-122"/>
                <a:ea typeface="宋体" panose="02010600030101010101" pitchFamily="2" charset="-122"/>
              </a:rPr>
              <a:t>）约</a:t>
            </a:r>
            <a:r>
              <a:rPr lang="en-US" altLang="zh-CN" sz="2200">
                <a:solidFill>
                  <a:schemeClr val="tx1"/>
                </a:solidFill>
                <a:latin typeface="宋体" panose="02010600030101010101" pitchFamily="2" charset="-122"/>
                <a:ea typeface="宋体" panose="02010600030101010101" pitchFamily="2" charset="-122"/>
              </a:rPr>
              <a:t>______m</a:t>
            </a:r>
            <a:r>
              <a:rPr lang="en-US" altLang="en-US" sz="2200">
                <a:solidFill>
                  <a:schemeClr val="tx1"/>
                </a:solidFill>
                <a:latin typeface="宋体" panose="02010600030101010101" pitchFamily="2" charset="-122"/>
                <a:ea typeface="宋体" panose="02010600030101010101" pitchFamily="2" charset="-122"/>
              </a:rPr>
              <a:t>³</a:t>
            </a:r>
            <a:r>
              <a:rPr lang="zh-CN" altLang="en-US" sz="2200">
                <a:solidFill>
                  <a:schemeClr val="tx1"/>
                </a:solidFill>
                <a:latin typeface="宋体" panose="02010600030101010101" pitchFamily="2" charset="-122"/>
                <a:ea typeface="宋体" panose="02010600030101010101" pitchFamily="2" charset="-122"/>
              </a:rPr>
              <a:t>（合计</a:t>
            </a:r>
            <a:r>
              <a:rPr lang="en-US" altLang="zh-CN" sz="2200" u="sng">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t</a:t>
            </a:r>
            <a:r>
              <a:rPr lang="zh-CN" altLang="en-US" sz="2200">
                <a:solidFill>
                  <a:schemeClr val="tx1"/>
                </a:solidFill>
                <a:latin typeface="宋体" panose="02010600030101010101" pitchFamily="2" charset="-122"/>
                <a:ea typeface="宋体" panose="02010600030101010101" pitchFamily="2" charset="-122"/>
              </a:rPr>
              <a:t>）。</a:t>
            </a:r>
            <a:endParaRPr lang="zh-CN" altLang="en-US" sz="2200">
              <a:solidFill>
                <a:schemeClr val="tx1"/>
              </a:solidFill>
              <a:latin typeface="宋体" panose="02010600030101010101" pitchFamily="2" charset="-122"/>
              <a:ea typeface="宋体" panose="02010600030101010101" pitchFamily="2" charset="-122"/>
            </a:endParaRPr>
          </a:p>
          <a:p>
            <a:pPr marL="0" indent="0" algn="just" defTabSz="266700">
              <a:lnSpc>
                <a:spcPct val="150000"/>
              </a:lnSpc>
              <a:spcBef>
                <a:spcPct val="0"/>
              </a:spcBef>
              <a:spcAft>
                <a:spcPct val="0"/>
              </a:spcAft>
            </a:pPr>
            <a:r>
              <a:rPr lang="en-US" altLang="zh-CN" sz="2200">
                <a:solidFill>
                  <a:schemeClr val="tx1"/>
                </a:solidFill>
                <a:latin typeface="宋体" panose="02010600030101010101" pitchFamily="2" charset="-122"/>
                <a:ea typeface="宋体" panose="02010600030101010101" pitchFamily="2" charset="-122"/>
              </a:rPr>
              <a:t>    2</a:t>
            </a:r>
            <a:r>
              <a:rPr lang="zh-CN" altLang="en-US" sz="2200">
                <a:solidFill>
                  <a:schemeClr val="tx1"/>
                </a:solidFill>
                <a:latin typeface="宋体" panose="02010600030101010101" pitchFamily="2" charset="-122"/>
                <a:ea typeface="宋体" panose="02010600030101010101" pitchFamily="2" charset="-122"/>
              </a:rPr>
              <a:t>、通过</a:t>
            </a:r>
            <a:r>
              <a:rPr lang="en-US" altLang="zh-CN" sz="2200">
                <a:solidFill>
                  <a:schemeClr val="tx1"/>
                </a:solidFill>
                <a:latin typeface="宋体" panose="02010600030101010101" pitchFamily="2" charset="-122"/>
                <a:ea typeface="宋体" panose="02010600030101010101" pitchFamily="2" charset="-122"/>
              </a:rPr>
              <a:t>______</a:t>
            </a:r>
            <a:r>
              <a:rPr lang="zh-CN" altLang="en-US" sz="2200">
                <a:solidFill>
                  <a:schemeClr val="tx1"/>
                </a:solidFill>
                <a:latin typeface="宋体" panose="02010600030101010101" pitchFamily="2" charset="-122"/>
                <a:ea typeface="宋体" panose="02010600030101010101" pitchFamily="2" charset="-122"/>
              </a:rPr>
              <a:t>（具体措施）实现建筑垃圾减量化（</a:t>
            </a:r>
            <a:r>
              <a:rPr lang="en-US" altLang="zh-CN" sz="2200">
                <a:solidFill>
                  <a:schemeClr val="tx1"/>
                </a:solidFill>
                <a:latin typeface="宋体" panose="02010600030101010101" pitchFamily="2" charset="-122"/>
                <a:ea typeface="宋体" panose="02010600030101010101" pitchFamily="2" charset="-122"/>
              </a:rPr>
              <a:t>B</a:t>
            </a:r>
            <a:r>
              <a:rPr lang="zh-CN" altLang="en-US" sz="2200">
                <a:solidFill>
                  <a:schemeClr val="tx1"/>
                </a:solidFill>
                <a:latin typeface="宋体" panose="02010600030101010101" pitchFamily="2" charset="-122"/>
                <a:ea typeface="宋体" panose="02010600030101010101" pitchFamily="2" charset="-122"/>
              </a:rPr>
              <a:t>）</a:t>
            </a:r>
            <a:r>
              <a:rPr lang="en-US" altLang="zh-CN" sz="2200">
                <a:solidFill>
                  <a:schemeClr val="tx1"/>
                </a:solidFill>
                <a:latin typeface="宋体" panose="02010600030101010101" pitchFamily="2" charset="-122"/>
                <a:ea typeface="宋体" panose="02010600030101010101" pitchFamily="2" charset="-122"/>
              </a:rPr>
              <a:t>______m</a:t>
            </a:r>
            <a:r>
              <a:rPr lang="en-US" altLang="en-US" sz="2200">
                <a:solidFill>
                  <a:schemeClr val="tx1"/>
                </a:solidFill>
                <a:latin typeface="宋体" panose="02010600030101010101" pitchFamily="2" charset="-122"/>
                <a:ea typeface="宋体" panose="02010600030101010101" pitchFamily="2" charset="-122"/>
              </a:rPr>
              <a:t>³</a:t>
            </a:r>
            <a:r>
              <a:rPr lang="zh-CN" altLang="en-US" sz="2200">
                <a:solidFill>
                  <a:schemeClr val="tx1"/>
                </a:solidFill>
                <a:latin typeface="宋体" panose="02010600030101010101" pitchFamily="2" charset="-122"/>
                <a:ea typeface="宋体" panose="02010600030101010101" pitchFamily="2" charset="-122"/>
              </a:rPr>
              <a:t>（合计</a:t>
            </a:r>
            <a:r>
              <a:rPr lang="en-US" altLang="zh-CN" sz="2200" u="sng">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t</a:t>
            </a:r>
            <a:r>
              <a:rPr lang="zh-CN" altLang="en-US" sz="2200">
                <a:solidFill>
                  <a:schemeClr val="tx1"/>
                </a:solidFill>
                <a:latin typeface="宋体" panose="02010600030101010101" pitchFamily="2" charset="-122"/>
                <a:ea typeface="宋体" panose="02010600030101010101" pitchFamily="2" charset="-122"/>
              </a:rPr>
              <a:t>），排放量下降</a:t>
            </a: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（计算公式为</a:t>
            </a:r>
            <a:r>
              <a:rPr lang="en-US" altLang="zh-CN" sz="2200">
                <a:solidFill>
                  <a:schemeClr val="tx1"/>
                </a:solidFill>
                <a:latin typeface="宋体" panose="02010600030101010101" pitchFamily="2" charset="-122"/>
                <a:ea typeface="宋体" panose="02010600030101010101" pitchFamily="2" charset="-122"/>
              </a:rPr>
              <a:t>B/(A+B</a:t>
            </a:r>
            <a:r>
              <a:rPr lang="zh-CN" altLang="en-US" sz="2200">
                <a:solidFill>
                  <a:schemeClr val="tx1"/>
                </a:solidFill>
                <a:latin typeface="宋体" panose="02010600030101010101" pitchFamily="2" charset="-122"/>
                <a:ea typeface="宋体" panose="02010600030101010101" pitchFamily="2" charset="-122"/>
              </a:rPr>
              <a:t>）</a:t>
            </a:r>
            <a:r>
              <a:rPr lang="en-US" altLang="zh-CN" sz="2200">
                <a:solidFill>
                  <a:schemeClr val="tx1"/>
                </a:solidFill>
                <a:latin typeface="宋体" panose="02010600030101010101" pitchFamily="2" charset="-122"/>
                <a:ea typeface="宋体" panose="02010600030101010101" pitchFamily="2" charset="-122"/>
              </a:rPr>
              <a:t>*100%</a:t>
            </a:r>
            <a:r>
              <a:rPr lang="zh-CN" altLang="en-US" sz="2200">
                <a:solidFill>
                  <a:schemeClr val="tx1"/>
                </a:solidFill>
                <a:latin typeface="宋体" panose="02010600030101010101" pitchFamily="2" charset="-122"/>
                <a:ea typeface="宋体" panose="02010600030101010101" pitchFamily="2" charset="-122"/>
              </a:rPr>
              <a:t>），满足</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工程渣土、工程泥浆排放量较估算值下降</a:t>
            </a:r>
            <a:r>
              <a:rPr lang="en-US" altLang="zh-CN" sz="2200">
                <a:solidFill>
                  <a:schemeClr val="tx1"/>
                </a:solidFill>
                <a:latin typeface="宋体" panose="02010600030101010101" pitchFamily="2" charset="-122"/>
                <a:ea typeface="宋体" panose="02010600030101010101" pitchFamily="2" charset="-122"/>
              </a:rPr>
              <a:t>3%”</a:t>
            </a:r>
            <a:r>
              <a:rPr lang="zh-CN" altLang="en-US" sz="2200">
                <a:solidFill>
                  <a:schemeClr val="tx1"/>
                </a:solidFill>
                <a:latin typeface="宋体" panose="02010600030101010101" pitchFamily="2" charset="-122"/>
                <a:ea typeface="宋体" panose="02010600030101010101" pitchFamily="2" charset="-122"/>
              </a:rPr>
              <a:t>的要求。（如不能满足，应充分说明原因）</a:t>
            </a:r>
            <a:endParaRPr lang="zh-CN" altLang="en-US" sz="2200">
              <a:solidFill>
                <a:schemeClr val="tx1"/>
              </a:solidFill>
              <a:latin typeface="宋体" panose="02010600030101010101" pitchFamily="2" charset="-122"/>
              <a:ea typeface="宋体" panose="02010600030101010101" pitchFamily="2" charset="-122"/>
            </a:endParaRPr>
          </a:p>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7.3 </a:t>
            </a:r>
            <a:r>
              <a:rPr lang="zh-CN" altLang="en-US" sz="2200" b="1">
                <a:solidFill>
                  <a:schemeClr val="tx1"/>
                </a:solidFill>
                <a:latin typeface="宋体" panose="02010600030101010101" pitchFamily="2" charset="-122"/>
                <a:ea typeface="宋体" panose="02010600030101010101" pitchFamily="2" charset="-122"/>
              </a:rPr>
              <a:t>减量化措施建议</a:t>
            </a:r>
            <a:endParaRPr lang="zh-CN" altLang="en-US" sz="2200" b="1">
              <a:solidFill>
                <a:schemeClr val="tx1"/>
              </a:solidFill>
              <a:latin typeface="宋体" panose="02010600030101010101" pitchFamily="2" charset="-122"/>
              <a:ea typeface="宋体" panose="02010600030101010101" pitchFamily="2" charset="-122"/>
            </a:endParaRPr>
          </a:p>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rgbClr val="C00000"/>
                </a:solidFill>
                <a:latin typeface="宋体" panose="02010600030101010101" pitchFamily="2" charset="-122"/>
                <a:ea typeface="宋体" panose="02010600030101010101" pitchFamily="2" charset="-122"/>
              </a:rPr>
              <a:t>根据实际情况简要填写可落地优化建议。</a:t>
            </a:r>
            <a:endParaRPr lang="zh-CN" altLang="en-US" sz="2200" b="1">
              <a:solidFill>
                <a:srgbClr val="C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152525" y="1169670"/>
            <a:ext cx="9878695" cy="827405"/>
          </a:xfrm>
          <a:prstGeom prst="rect">
            <a:avLst/>
          </a:prstGeom>
          <a:noFill/>
        </p:spPr>
        <p:txBody>
          <a:bodyPr wrap="square" lIns="147511" tIns="73756" rIns="147511" bIns="73756" rtlCol="0">
            <a:noAutofit/>
          </a:bodyPr>
          <a:lstStyle/>
          <a:p>
            <a:pPr defTabSz="1475105">
              <a:defRPr/>
            </a:pPr>
            <a:r>
              <a:rPr lang="zh-CN" altLang="en-US" sz="3400" kern="0" dirty="0">
                <a:solidFill>
                  <a:schemeClr val="tx1"/>
                </a:solidFill>
                <a:latin typeface="微软雅黑" panose="020B0503020204020204" pitchFamily="34" charset="-122"/>
                <a:ea typeface="微软雅黑" panose="020B0503020204020204" pitchFamily="34" charset="-122"/>
                <a:cs typeface="+mj-cs"/>
              </a:rPr>
              <a:t>二、建筑垃圾减量化</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224598" y="1817688"/>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1 </a:t>
            </a:r>
            <a:r>
              <a:rPr lang="zh-CN" altLang="en-US" sz="2800" b="1">
                <a:latin typeface="宋体" panose="02010600030101010101" pitchFamily="2" charset="-122"/>
                <a:ea typeface="宋体" panose="02010600030101010101" pitchFamily="2" charset="-122"/>
                <a:sym typeface="+mn-ea"/>
              </a:rPr>
              <a:t>减量化目标</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7" name="文本框 6"/>
          <p:cNvSpPr txBox="1"/>
          <p:nvPr/>
        </p:nvSpPr>
        <p:spPr>
          <a:xfrm>
            <a:off x="1224915" y="2555240"/>
            <a:ext cx="12702540" cy="1206500"/>
          </a:xfrm>
          <a:prstGeom prst="rect">
            <a:avLst/>
          </a:prstGeom>
        </p:spPr>
        <p:txBody>
          <a:bodyPr>
            <a:noAutofit/>
          </a:bodyPr>
          <a:p>
            <a:pPr marL="0" indent="0" algn="just" defTabSz="266700">
              <a:lnSpc>
                <a:spcPct val="150000"/>
              </a:lnSpc>
              <a:spcBef>
                <a:spcPct val="0"/>
              </a:spcBef>
              <a:spcAft>
                <a:spcPct val="0"/>
              </a:spcAft>
            </a:pPr>
            <a:r>
              <a:rPr lang="zh-CN" altLang="en-US" sz="2200" b="1">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根据《土方平衡专项论证报告》，结合项目实际情况，通过采取减量化措施，本项目减量目标为工程渣土、工程泥浆排放量较估算量下降</a:t>
            </a:r>
            <a:r>
              <a:rPr lang="en-US" altLang="zh-CN" sz="2200">
                <a:solidFill>
                  <a:schemeClr val="tx1"/>
                </a:solidFill>
                <a:latin typeface="宋体" panose="02010600030101010101" pitchFamily="2" charset="-122"/>
                <a:ea typeface="宋体" panose="02010600030101010101" pitchFamily="2" charset="-122"/>
              </a:rPr>
              <a:t>____</a:t>
            </a:r>
            <a:r>
              <a:rPr lang="zh-CN" altLang="en-US" sz="2200">
                <a:solidFill>
                  <a:schemeClr val="tx1"/>
                </a:solidFill>
                <a:latin typeface="宋体" panose="02010600030101010101" pitchFamily="2" charset="-122"/>
                <a:ea typeface="宋体" panose="02010600030101010101" pitchFamily="2" charset="-122"/>
              </a:rPr>
              <a:t>吨，约合下降</a:t>
            </a:r>
            <a:r>
              <a:rPr lang="en-US" altLang="zh-CN" sz="2200">
                <a:solidFill>
                  <a:schemeClr val="tx1"/>
                </a:solidFill>
                <a:latin typeface="宋体" panose="02010600030101010101" pitchFamily="2" charset="-122"/>
                <a:ea typeface="宋体" panose="02010600030101010101" pitchFamily="2" charset="-122"/>
              </a:rPr>
              <a:t>___%</a:t>
            </a:r>
            <a:r>
              <a:rPr lang="zh-CN" altLang="en-US" sz="2200">
                <a:solidFill>
                  <a:schemeClr val="tx1"/>
                </a:solidFill>
                <a:latin typeface="宋体" panose="02010600030101010101" pitchFamily="2" charset="-122"/>
                <a:ea typeface="宋体" panose="02010600030101010101" pitchFamily="2" charset="-122"/>
              </a:rPr>
              <a:t>。</a:t>
            </a:r>
            <a:endParaRPr lang="zh-CN" altLang="en-US" sz="2200">
              <a:solidFill>
                <a:srgbClr val="C00000"/>
              </a:solidFill>
              <a:latin typeface="宋体" panose="02010600030101010101" pitchFamily="2" charset="-122"/>
              <a:ea typeface="宋体" panose="02010600030101010101" pitchFamily="2" charset="-122"/>
            </a:endParaRPr>
          </a:p>
        </p:txBody>
      </p:sp>
      <p:sp>
        <p:nvSpPr>
          <p:cNvPr id="4" name="文本框 3"/>
          <p:cNvSpPr txBox="1"/>
          <p:nvPr/>
        </p:nvSpPr>
        <p:spPr>
          <a:xfrm>
            <a:off x="1296353" y="3833813"/>
            <a:ext cx="5080000" cy="737235"/>
          </a:xfrm>
          <a:prstGeom prst="rect">
            <a:avLst/>
          </a:prstGeom>
        </p:spPr>
        <p:txBody>
          <a:bodyPr>
            <a:spAutoFit/>
          </a:bodyPr>
          <a:p>
            <a:pPr marL="0" algn="l" defTabSz="266700">
              <a:lnSpc>
                <a:spcPct val="150000"/>
              </a:lnSpc>
              <a:buClrTx/>
              <a:buSzTx/>
              <a:buFontTx/>
            </a:pPr>
            <a:r>
              <a:rPr lang="en-US" sz="2800" b="1">
                <a:solidFill>
                  <a:schemeClr val="tx1"/>
                </a:solidFill>
                <a:latin typeface="宋体" panose="02010600030101010101" pitchFamily="2" charset="-122"/>
                <a:ea typeface="宋体" panose="02010600030101010101" pitchFamily="2" charset="-122"/>
              </a:rPr>
              <a:t>2 </a:t>
            </a:r>
            <a:r>
              <a:rPr lang="zh-CN" altLang="en-US" sz="2800" b="1">
                <a:solidFill>
                  <a:schemeClr val="tx1"/>
                </a:solidFill>
                <a:latin typeface="宋体" panose="02010600030101010101" pitchFamily="2" charset="-122"/>
                <a:ea typeface="宋体" panose="02010600030101010101" pitchFamily="2" charset="-122"/>
              </a:rPr>
              <a:t>减量化措施及预期成效</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440815" y="4770120"/>
            <a:ext cx="11567795" cy="2447290"/>
          </a:xfrm>
          <a:prstGeom prst="rect">
            <a:avLst/>
          </a:prstGeom>
        </p:spPr>
        <p:txBody>
          <a:bodyPr>
            <a:noAutofit/>
          </a:bodyPr>
          <a:p>
            <a:pPr marL="0" indent="355600" algn="l" defTabSz="266700">
              <a:lnSpc>
                <a:spcPct val="150000"/>
              </a:lnSpc>
              <a:spcBef>
                <a:spcPct val="0"/>
              </a:spcBef>
              <a:spcAft>
                <a:spcPct val="0"/>
              </a:spcAft>
            </a:pPr>
            <a:r>
              <a:rPr lang="zh-CN" altLang="en-US" sz="2200" u="wavy">
                <a:solidFill>
                  <a:srgbClr val="C00000"/>
                </a:solidFill>
                <a:latin typeface="宋体" panose="02010600030101010101" pitchFamily="2" charset="-122"/>
                <a:ea typeface="宋体" panose="02010600030101010101" pitchFamily="2" charset="-122"/>
              </a:rPr>
              <a:t>（备注：设计单位应根据项目采取的减量化措施进行方案设计和减量测算，并填写建筑垃圾减量预估表。）</a:t>
            </a:r>
            <a:endParaRPr lang="zh-CN" altLang="en-US" sz="2200" u="wavy">
              <a:solidFill>
                <a:srgbClr val="C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152525" y="1169670"/>
            <a:ext cx="9878695" cy="827405"/>
          </a:xfrm>
          <a:prstGeom prst="rect">
            <a:avLst/>
          </a:prstGeom>
          <a:noFill/>
        </p:spPr>
        <p:txBody>
          <a:bodyPr wrap="square" lIns="147511" tIns="73756" rIns="147511" bIns="73756" rtlCol="0">
            <a:noAutofit/>
          </a:bodyPr>
          <a:lstStyle/>
          <a:p>
            <a:pPr defTabSz="1475105">
              <a:defRPr/>
            </a:pPr>
            <a:r>
              <a:rPr lang="zh-CN" altLang="en-US" sz="3400" kern="0" dirty="0">
                <a:solidFill>
                  <a:schemeClr val="tx1"/>
                </a:solidFill>
                <a:latin typeface="微软雅黑" panose="020B0503020204020204" pitchFamily="34" charset="-122"/>
                <a:ea typeface="微软雅黑" panose="020B0503020204020204" pitchFamily="34" charset="-122"/>
                <a:cs typeface="+mj-cs"/>
              </a:rPr>
              <a:t>二、建筑垃圾减量化</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4" name="文本框 3"/>
          <p:cNvSpPr txBox="1"/>
          <p:nvPr/>
        </p:nvSpPr>
        <p:spPr>
          <a:xfrm>
            <a:off x="1152208" y="1745933"/>
            <a:ext cx="5080000" cy="737235"/>
          </a:xfrm>
          <a:prstGeom prst="rect">
            <a:avLst/>
          </a:prstGeom>
        </p:spPr>
        <p:txBody>
          <a:bodyPr>
            <a:spAutoFit/>
          </a:bodyPr>
          <a:p>
            <a:pPr marL="0" algn="l" defTabSz="266700">
              <a:lnSpc>
                <a:spcPct val="150000"/>
              </a:lnSpc>
              <a:buClrTx/>
              <a:buSzTx/>
              <a:buFontTx/>
            </a:pPr>
            <a:r>
              <a:rPr lang="en-US" sz="2800" b="1">
                <a:solidFill>
                  <a:schemeClr val="tx1"/>
                </a:solidFill>
                <a:latin typeface="宋体" panose="02010600030101010101" pitchFamily="2" charset="-122"/>
                <a:ea typeface="宋体" panose="02010600030101010101" pitchFamily="2" charset="-122"/>
              </a:rPr>
              <a:t>2 </a:t>
            </a:r>
            <a:r>
              <a:rPr lang="zh-CN" altLang="en-US" sz="2800" b="1">
                <a:solidFill>
                  <a:schemeClr val="tx1"/>
                </a:solidFill>
                <a:latin typeface="宋体" panose="02010600030101010101" pitchFamily="2" charset="-122"/>
                <a:ea typeface="宋体" panose="02010600030101010101" pitchFamily="2" charset="-122"/>
              </a:rPr>
              <a:t>减量化措施及预期成效</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8" name="文本框 7"/>
          <p:cNvSpPr txBox="1"/>
          <p:nvPr/>
        </p:nvSpPr>
        <p:spPr>
          <a:xfrm>
            <a:off x="6265545" y="2018030"/>
            <a:ext cx="3907790" cy="378460"/>
          </a:xfrm>
          <a:prstGeom prst="rect">
            <a:avLst/>
          </a:prstGeom>
        </p:spPr>
        <p:txBody>
          <a:bodyPr>
            <a:noAutofit/>
          </a:bodyPr>
          <a:p>
            <a:pPr defTabSz="266700"/>
            <a:r>
              <a:rPr lang="zh-CN" altLang="en-US" sz="2200" b="1">
                <a:latin typeface="宋体" panose="02010600030101010101" pitchFamily="2" charset="-122"/>
                <a:ea typeface="宋体" panose="02010600030101010101" pitchFamily="2" charset="-122"/>
              </a:rPr>
              <a:t>建筑垃圾减量预估表</a:t>
            </a:r>
            <a:endParaRPr lang="zh-CN" altLang="en-US" sz="2200" b="1">
              <a:latin typeface="宋体" panose="02010600030101010101" pitchFamily="2" charset="-122"/>
              <a:ea typeface="宋体" panose="02010600030101010101" pitchFamily="2" charset="-122"/>
            </a:endParaRPr>
          </a:p>
        </p:txBody>
      </p:sp>
      <p:pic>
        <p:nvPicPr>
          <p:cNvPr id="10" name="图片 9"/>
          <p:cNvPicPr>
            <a:picLocks noChangeAspect="1"/>
          </p:cNvPicPr>
          <p:nvPr/>
        </p:nvPicPr>
        <p:blipFill>
          <a:blip r:embed="rId1"/>
          <a:stretch>
            <a:fillRect/>
          </a:stretch>
        </p:blipFill>
        <p:spPr>
          <a:xfrm>
            <a:off x="4177030" y="2417445"/>
            <a:ext cx="8131810" cy="757745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152525" y="1169670"/>
            <a:ext cx="9878695" cy="827405"/>
          </a:xfrm>
          <a:prstGeom prst="rect">
            <a:avLst/>
          </a:prstGeom>
          <a:noFill/>
        </p:spPr>
        <p:txBody>
          <a:bodyPr wrap="square" lIns="147511" tIns="73756" rIns="147511" bIns="73756" rtlCol="0">
            <a:noAutofit/>
          </a:bodyPr>
          <a:lstStyle/>
          <a:p>
            <a:pPr defTabSz="1475105">
              <a:defRPr/>
            </a:pPr>
            <a:r>
              <a:rPr lang="zh-CN" altLang="en-US" sz="3400" kern="0" dirty="0">
                <a:solidFill>
                  <a:schemeClr val="tx1"/>
                </a:solidFill>
                <a:latin typeface="微软雅黑" panose="020B0503020204020204" pitchFamily="34" charset="-122"/>
                <a:ea typeface="微软雅黑" panose="020B0503020204020204" pitchFamily="34" charset="-122"/>
                <a:cs typeface="+mj-cs"/>
              </a:rPr>
              <a:t>二、建筑垃圾减量化</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224598" y="1817688"/>
            <a:ext cx="5080000" cy="737235"/>
          </a:xfrm>
          <a:prstGeom prst="rect">
            <a:avLst/>
          </a:prstGeom>
        </p:spPr>
        <p:txBody>
          <a:bodyPr>
            <a:spAutoFit/>
          </a:bodyPr>
          <a:p>
            <a:pPr marL="0" algn="l" defTabSz="266700">
              <a:lnSpc>
                <a:spcPct val="150000"/>
              </a:lnSpc>
              <a:buClrTx/>
              <a:buSzTx/>
              <a:buFontTx/>
            </a:pPr>
            <a:r>
              <a:rPr lang="en-US" sz="2800" b="1">
                <a:solidFill>
                  <a:schemeClr val="tx1"/>
                </a:solidFill>
                <a:latin typeface="宋体" panose="02010600030101010101" pitchFamily="2" charset="-122"/>
                <a:ea typeface="宋体" panose="02010600030101010101" pitchFamily="2" charset="-122"/>
              </a:rPr>
              <a:t>3 </a:t>
            </a:r>
            <a:r>
              <a:rPr lang="zh-CN" altLang="en-US" sz="2800" b="1">
                <a:solidFill>
                  <a:schemeClr val="tx1"/>
                </a:solidFill>
                <a:latin typeface="宋体" panose="02010600030101010101" pitchFamily="2" charset="-122"/>
                <a:ea typeface="宋体" panose="02010600030101010101" pitchFamily="2" charset="-122"/>
              </a:rPr>
              <a:t>建筑垃圾减量化结论</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7" name="文本框 6"/>
          <p:cNvSpPr txBox="1"/>
          <p:nvPr/>
        </p:nvSpPr>
        <p:spPr>
          <a:xfrm>
            <a:off x="1224915" y="2555240"/>
            <a:ext cx="12702540" cy="1206500"/>
          </a:xfrm>
          <a:prstGeom prst="rect">
            <a:avLst/>
          </a:prstGeom>
        </p:spPr>
        <p:txBody>
          <a:bodyPr>
            <a:noAutofit/>
          </a:bodyPr>
          <a:p>
            <a:pPr marL="0" indent="0" algn="just" defTabSz="266700">
              <a:lnSpc>
                <a:spcPct val="150000"/>
              </a:lnSpc>
              <a:spcBef>
                <a:spcPct val="0"/>
              </a:spcBef>
              <a:spcAft>
                <a:spcPct val="0"/>
              </a:spcAft>
            </a:pPr>
            <a:r>
              <a:rPr lang="zh-CN" altLang="en-US" sz="2200" b="1">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根据《土方平衡专项论证报告》，结合前述减量化措施与预期成效，本项目预估建筑垃圾总量（</a:t>
            </a:r>
            <a:r>
              <a:rPr lang="en-US" altLang="zh-CN" sz="2200">
                <a:solidFill>
                  <a:schemeClr val="tx1"/>
                </a:solidFill>
                <a:latin typeface="宋体" panose="02010600030101010101" pitchFamily="2" charset="-122"/>
                <a:ea typeface="宋体" panose="02010600030101010101" pitchFamily="2" charset="-122"/>
              </a:rPr>
              <a:t>A</a:t>
            </a:r>
            <a:r>
              <a:rPr lang="zh-CN" altLang="en-US" sz="2200">
                <a:solidFill>
                  <a:schemeClr val="tx1"/>
                </a:solidFill>
                <a:latin typeface="宋体" panose="02010600030101010101" pitchFamily="2" charset="-122"/>
                <a:ea typeface="宋体" panose="02010600030101010101" pitchFamily="2" charset="-122"/>
              </a:rPr>
              <a:t>）约</a:t>
            </a:r>
            <a:r>
              <a:rPr lang="en-US" altLang="zh-CN" sz="2200" u="sng">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吨，减量化约为（</a:t>
            </a:r>
            <a:r>
              <a:rPr lang="en-US" altLang="zh-CN" sz="2200">
                <a:solidFill>
                  <a:schemeClr val="tx1"/>
                </a:solidFill>
                <a:latin typeface="宋体" panose="02010600030101010101" pitchFamily="2" charset="-122"/>
                <a:ea typeface="宋体" panose="02010600030101010101" pitchFamily="2" charset="-122"/>
              </a:rPr>
              <a:t>B</a:t>
            </a:r>
            <a:r>
              <a:rPr lang="zh-CN" altLang="en-US" sz="2200">
                <a:solidFill>
                  <a:schemeClr val="tx1"/>
                </a:solidFill>
                <a:latin typeface="宋体" panose="02010600030101010101" pitchFamily="2" charset="-122"/>
                <a:ea typeface="宋体" panose="02010600030101010101" pitchFamily="2" charset="-122"/>
              </a:rPr>
              <a:t>）</a:t>
            </a:r>
            <a:r>
              <a:rPr lang="en-US" altLang="zh-CN" sz="2200" u="sng">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吨，排放量下降</a:t>
            </a:r>
            <a:r>
              <a:rPr lang="en-US" altLang="zh-CN" sz="2200" u="sng">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（计算公式为</a:t>
            </a:r>
            <a:r>
              <a:rPr lang="en-US" altLang="zh-CN" sz="2200">
                <a:solidFill>
                  <a:schemeClr val="tx1"/>
                </a:solidFill>
                <a:latin typeface="宋体" panose="02010600030101010101" pitchFamily="2" charset="-122"/>
                <a:ea typeface="宋体" panose="02010600030101010101" pitchFamily="2" charset="-122"/>
              </a:rPr>
              <a:t>B/(A+B</a:t>
            </a:r>
            <a:r>
              <a:rPr lang="zh-CN" altLang="en-US" sz="2200">
                <a:solidFill>
                  <a:schemeClr val="tx1"/>
                </a:solidFill>
                <a:latin typeface="宋体" panose="02010600030101010101" pitchFamily="2" charset="-122"/>
                <a:ea typeface="宋体" panose="02010600030101010101" pitchFamily="2" charset="-122"/>
              </a:rPr>
              <a:t>）</a:t>
            </a:r>
            <a:r>
              <a:rPr lang="en-US" altLang="zh-CN" sz="2200">
                <a:solidFill>
                  <a:schemeClr val="tx1"/>
                </a:solidFill>
                <a:latin typeface="宋体" panose="02010600030101010101" pitchFamily="2" charset="-122"/>
                <a:ea typeface="宋体" panose="02010600030101010101" pitchFamily="2" charset="-122"/>
              </a:rPr>
              <a:t>*100%</a:t>
            </a:r>
            <a:r>
              <a:rPr lang="zh-CN" altLang="en-US" sz="2200">
                <a:solidFill>
                  <a:schemeClr val="tx1"/>
                </a:solidFill>
                <a:latin typeface="宋体" panose="02010600030101010101" pitchFamily="2" charset="-122"/>
                <a:ea typeface="宋体" panose="02010600030101010101" pitchFamily="2" charset="-122"/>
              </a:rPr>
              <a:t>），达到减量化目标，满足</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工程渣土、工程泥浆排放量较估算值下降</a:t>
            </a:r>
            <a:r>
              <a:rPr lang="en-US" altLang="zh-CN" sz="2200">
                <a:solidFill>
                  <a:schemeClr val="tx1"/>
                </a:solidFill>
                <a:latin typeface="宋体" panose="02010600030101010101" pitchFamily="2" charset="-122"/>
                <a:ea typeface="宋体" panose="02010600030101010101" pitchFamily="2" charset="-122"/>
              </a:rPr>
              <a:t>3%”</a:t>
            </a:r>
            <a:r>
              <a:rPr lang="zh-CN" altLang="en-US" sz="2200">
                <a:solidFill>
                  <a:schemeClr val="tx1"/>
                </a:solidFill>
                <a:latin typeface="宋体" panose="02010600030101010101" pitchFamily="2" charset="-122"/>
                <a:ea typeface="宋体" panose="02010600030101010101" pitchFamily="2" charset="-122"/>
              </a:rPr>
              <a:t>的要求。（如不能满足，应充分说明客观原因）</a:t>
            </a:r>
            <a:endParaRPr lang="zh-CN" altLang="en-US" sz="220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1224598" y="4769803"/>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4 </a:t>
            </a:r>
            <a:r>
              <a:rPr lang="zh-CN" altLang="en-US" sz="2800" b="1">
                <a:solidFill>
                  <a:schemeClr val="tx1"/>
                </a:solidFill>
                <a:latin typeface="宋体" panose="02010600030101010101" pitchFamily="2" charset="-122"/>
                <a:ea typeface="宋体" panose="02010600030101010101" pitchFamily="2" charset="-122"/>
              </a:rPr>
              <a:t>施工阶段落实要求</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296670" y="5778500"/>
            <a:ext cx="12924155" cy="1699260"/>
          </a:xfrm>
          <a:prstGeom prst="rect">
            <a:avLst/>
          </a:prstGeom>
          <a:noFill/>
        </p:spPr>
        <p:txBody>
          <a:bodyPr wrap="square" rtlCol="0" anchor="t">
            <a:noAutofit/>
          </a:bodyPr>
          <a:p>
            <a:pPr marL="0" algn="l" defTabSz="266700">
              <a:lnSpc>
                <a:spcPct val="150000"/>
              </a:lnSpc>
              <a:buClrTx/>
              <a:buSzTx/>
              <a:buFontTx/>
            </a:pPr>
            <a:r>
              <a:rPr lang="en-US" altLang="zh-CN" sz="2200">
                <a:latin typeface="宋体" panose="02010600030101010101" pitchFamily="2" charset="-122"/>
                <a:ea typeface="宋体" panose="02010600030101010101" pitchFamily="2" charset="-122"/>
                <a:sym typeface="+mn-ea"/>
              </a:rPr>
              <a:t>    </a:t>
            </a:r>
            <a:r>
              <a:rPr lang="zh-CN" altLang="en-US" sz="2200">
                <a:latin typeface="宋体" panose="02010600030101010101" pitchFamily="2" charset="-122"/>
                <a:ea typeface="宋体" panose="02010600030101010101" pitchFamily="2" charset="-122"/>
                <a:sym typeface="+mn-ea"/>
              </a:rPr>
              <a:t>深化设计，优化施工方案，合理确定施工工序，实现精细化管理，避免或减少施工过程中建筑垃圾的产生。施工图阶段落实，初步设计阶段不适用。</a:t>
            </a:r>
            <a:endParaRPr lang="zh-CN" altLang="en-US" sz="2800" b="1">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15252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三、</a:t>
            </a:r>
            <a:r>
              <a:rPr lang="zh-CN" altLang="en-US" sz="3400" kern="0" dirty="0">
                <a:solidFill>
                  <a:schemeClr val="tx1"/>
                </a:solidFill>
                <a:latin typeface="微软雅黑" panose="020B0503020204020204" pitchFamily="34" charset="-122"/>
                <a:ea typeface="微软雅黑" panose="020B0503020204020204" pitchFamily="34" charset="-122"/>
                <a:cs typeface="+mj-cs"/>
              </a:rPr>
              <a:t>建筑垃圾资源化利用</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224598" y="1817688"/>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1 </a:t>
            </a:r>
            <a:r>
              <a:rPr lang="zh-CN" altLang="en-US" sz="2800" b="1">
                <a:solidFill>
                  <a:schemeClr val="tx1"/>
                </a:solidFill>
                <a:latin typeface="宋体" panose="02010600030101010101" pitchFamily="2" charset="-122"/>
                <a:ea typeface="宋体" panose="02010600030101010101" pitchFamily="2" charset="-122"/>
              </a:rPr>
              <a:t>资源化利用目标</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7" name="文本框 6"/>
          <p:cNvSpPr txBox="1"/>
          <p:nvPr/>
        </p:nvSpPr>
        <p:spPr>
          <a:xfrm>
            <a:off x="1224915" y="2555240"/>
            <a:ext cx="12659995" cy="1739265"/>
          </a:xfrm>
          <a:prstGeom prst="rect">
            <a:avLst/>
          </a:prstGeom>
        </p:spPr>
        <p:txBody>
          <a:bodyPr>
            <a:noAutofit/>
          </a:bodyPr>
          <a:p>
            <a:pPr marL="0" indent="0" algn="just" defTabSz="266700">
              <a:lnSpc>
                <a:spcPct val="150000"/>
              </a:lnSpc>
              <a:spcBef>
                <a:spcPct val="0"/>
              </a:spcBef>
              <a:spcAft>
                <a:spcPct val="0"/>
              </a:spcAft>
            </a:pPr>
            <a:r>
              <a:rPr lang="en-US" altLang="zh-CN" sz="2200" b="1">
                <a:solidFill>
                  <a:srgbClr val="C00000"/>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政府投资项目应全面落实建筑垃圾综合利用产品推广应用要求，在可使用综合利用产品的部位优先使用，其中制品类、填料和混合料类等综合利用产品，应在房建市政工程相关部位全部使用；鼓励社会投资项目使用建筑垃圾综合利用产品。</a:t>
            </a:r>
            <a:endParaRPr lang="zh-CN" altLang="en-US" sz="220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1296353" y="4338003"/>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2 </a:t>
            </a:r>
            <a:r>
              <a:rPr lang="zh-CN" altLang="en-US" sz="2800" b="1">
                <a:solidFill>
                  <a:schemeClr val="tx1"/>
                </a:solidFill>
                <a:latin typeface="宋体" panose="02010600030101010101" pitchFamily="2" charset="-122"/>
                <a:ea typeface="宋体" panose="02010600030101010101" pitchFamily="2" charset="-122"/>
              </a:rPr>
              <a:t>资源化产品利用及预期成效</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610995" y="5119370"/>
            <a:ext cx="12198985" cy="692785"/>
          </a:xfrm>
          <a:prstGeom prst="rect">
            <a:avLst/>
          </a:prstGeom>
        </p:spPr>
        <p:txBody>
          <a:bodyPr>
            <a:noAutofit/>
          </a:bodyPr>
          <a:p>
            <a:pPr marL="0" algn="just" defTabSz="266700">
              <a:lnSpc>
                <a:spcPct val="150000"/>
              </a:lnSpc>
              <a:buClrTx/>
              <a:buSzTx/>
              <a:buFontTx/>
            </a:pPr>
            <a:r>
              <a:rPr lang="zh-CN" altLang="en-US" sz="2200">
                <a:latin typeface="宋体" panose="02010600030101010101" pitchFamily="2" charset="-122"/>
                <a:ea typeface="宋体" panose="02010600030101010101" pitchFamily="2" charset="-122"/>
              </a:rPr>
              <a:t>（备注：设计单位根据项目实际情况进行设计，并填写以下表格。）</a:t>
            </a:r>
            <a:endParaRPr lang="zh-CN" altLang="en-US" sz="2200">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2305050" y="6138545"/>
            <a:ext cx="10373360" cy="3402965"/>
          </a:xfrm>
          <a:prstGeom prst="rect">
            <a:avLst/>
          </a:prstGeom>
        </p:spPr>
      </p:pic>
      <p:sp>
        <p:nvSpPr>
          <p:cNvPr id="9" name="文本框 8"/>
          <p:cNvSpPr txBox="1"/>
          <p:nvPr/>
        </p:nvSpPr>
        <p:spPr>
          <a:xfrm>
            <a:off x="4752658" y="5539423"/>
            <a:ext cx="5080000" cy="598805"/>
          </a:xfrm>
          <a:prstGeom prst="rect">
            <a:avLst/>
          </a:prstGeom>
        </p:spPr>
        <p:txBody>
          <a:bodyPr>
            <a:spAutoFit/>
          </a:bodyPr>
          <a:p>
            <a:pPr marL="0" indent="356870" algn="ctr" defTabSz="266700">
              <a:lnSpc>
                <a:spcPct val="150000"/>
              </a:lnSpc>
              <a:spcBef>
                <a:spcPct val="0"/>
              </a:spcBef>
              <a:spcAft>
                <a:spcPct val="0"/>
              </a:spcAft>
            </a:pPr>
            <a:r>
              <a:rPr lang="zh-CN" altLang="en-US" sz="2200" b="1">
                <a:latin typeface="宋体" panose="02010600030101010101" pitchFamily="2" charset="-122"/>
                <a:ea typeface="宋体" panose="02010600030101010101" pitchFamily="2" charset="-122"/>
              </a:rPr>
              <a:t>建筑垃圾资源化利用预估表</a:t>
            </a:r>
            <a:endParaRPr lang="zh-CN" altLang="en-US" sz="22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550" y="855535"/>
            <a:ext cx="15122525" cy="5164839"/>
          </a:xfrm>
        </p:spPr>
        <p:txBody>
          <a:bodyPr>
            <a:normAutofit lnSpcReduction="10000"/>
          </a:bodyPr>
          <a:lstStyle/>
          <a:p>
            <a:pPr marL="0" indent="0" algn="ctr">
              <a:buNone/>
            </a:pPr>
            <a:endParaRPr lang="en-US" altLang="zh-CN" dirty="0" smtClean="0"/>
          </a:p>
          <a:p>
            <a:pPr marL="0" indent="0" algn="ctr">
              <a:buNone/>
            </a:pPr>
            <a:endParaRPr lang="en-US" altLang="zh-CN" dirty="0"/>
          </a:p>
          <a:p>
            <a:pPr marL="0" indent="0" algn="ctr">
              <a:buNone/>
            </a:pPr>
            <a:endParaRPr lang="en-US" altLang="zh-CN" dirty="0" smtClean="0"/>
          </a:p>
          <a:p>
            <a:pPr marL="0" indent="0" algn="ctr">
              <a:buNone/>
            </a:pPr>
            <a:endParaRPr lang="en-US" altLang="zh-CN" dirty="0"/>
          </a:p>
          <a:p>
            <a:pPr marL="0" indent="0" algn="ctr">
              <a:buNone/>
            </a:pPr>
            <a:endParaRPr lang="en-US" altLang="zh-CN" dirty="0" smtClean="0"/>
          </a:p>
          <a:p>
            <a:pPr marL="0" indent="0" algn="ctr">
              <a:buNone/>
            </a:pPr>
            <a:r>
              <a:rPr lang="zh-CN" altLang="en-US" sz="14200" b="1" dirty="0">
                <a:solidFill>
                  <a:srgbClr val="FF9900"/>
                </a:solidFill>
                <a:latin typeface="黑体" panose="02010609060101010101" pitchFamily="49" charset="-122"/>
                <a:ea typeface="黑体" panose="02010609060101010101" pitchFamily="49" charset="-122"/>
              </a:rPr>
              <a:t> </a:t>
            </a:r>
            <a:r>
              <a:rPr lang="zh-CN" altLang="en-US" sz="12000" b="1" dirty="0" smtClean="0">
                <a:solidFill>
                  <a:srgbClr val="294172"/>
                </a:solidFill>
                <a:latin typeface="黑体" panose="02010609060101010101" pitchFamily="49" charset="-122"/>
                <a:ea typeface="黑体" panose="02010609060101010101" pitchFamily="49" charset="-122"/>
              </a:rPr>
              <a:t>谢谢大家！</a:t>
            </a:r>
            <a:endParaRPr lang="zh-CN" altLang="en-US" sz="12000" b="1" dirty="0" smtClean="0">
              <a:solidFill>
                <a:srgbClr val="294172"/>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CA2C0"/>
        </a:solidFill>
        <a:effectLst/>
      </p:bgPr>
    </p:bg>
    <p:spTree>
      <p:nvGrpSpPr>
        <p:cNvPr id="1" name=""/>
        <p:cNvGrpSpPr/>
        <p:nvPr/>
      </p:nvGrpSpPr>
      <p:grpSpPr>
        <a:xfrm>
          <a:off x="0" y="0"/>
          <a:ext cx="0" cy="0"/>
          <a:chOff x="0" y="0"/>
          <a:chExt cx="0" cy="0"/>
        </a:xfrm>
      </p:grpSpPr>
      <p:sp>
        <p:nvSpPr>
          <p:cNvPr id="5" name="TextBox 20"/>
          <p:cNvSpPr txBox="1"/>
          <p:nvPr/>
        </p:nvSpPr>
        <p:spPr>
          <a:xfrm>
            <a:off x="2330681" y="1414006"/>
            <a:ext cx="2462213" cy="738664"/>
          </a:xfrm>
          <a:prstGeom prst="rect">
            <a:avLst/>
          </a:prstGeom>
          <a:noFill/>
        </p:spPr>
        <p:txBody>
          <a:bodyPr wrap="none" lIns="0" tIns="0" rIns="0" bIns="0"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交流内容</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sp>
        <p:nvSpPr>
          <p:cNvPr id="107" name="TextBox 20"/>
          <p:cNvSpPr txBox="1"/>
          <p:nvPr>
            <p:custDataLst>
              <p:tags r:id="rId1"/>
            </p:custDataLst>
          </p:nvPr>
        </p:nvSpPr>
        <p:spPr>
          <a:xfrm>
            <a:off x="3826717" y="2739321"/>
            <a:ext cx="1097244" cy="1000125"/>
          </a:xfrm>
          <a:prstGeom prst="rect">
            <a:avLst/>
          </a:prstGeom>
          <a:noFill/>
        </p:spPr>
        <p:txBody>
          <a:bodyPr wrap="square" lIns="0" tIns="0" rIns="0" bIns="0" rtlCol="0" anchor="ctr">
            <a:spAutoFit/>
          </a:bodyPr>
          <a:lstStyle/>
          <a:p>
            <a:pPr algn="ctr"/>
            <a:r>
              <a:rPr lang="en-US" altLang="zh-CN" sz="6500" b="1" spc="542" dirty="0" smtClean="0">
                <a:solidFill>
                  <a:prstClr val="white"/>
                </a:solidFill>
                <a:latin typeface="Segoe UI" panose="020B0502040204020203" pitchFamily="34" charset="0"/>
                <a:ea typeface="Segoe UI" panose="020B0502040204020203" pitchFamily="34" charset="0"/>
                <a:cs typeface="Segoe UI" panose="020B0502040204020203" pitchFamily="34" charset="0"/>
              </a:rPr>
              <a:t>1</a:t>
            </a:r>
            <a:endParaRPr lang="zh-CN" altLang="en-US" sz="6500" b="1" spc="542" dirty="0">
              <a:solidFill>
                <a:prstClr val="white"/>
              </a:solidFill>
              <a:latin typeface="Segoe UI" panose="020B0502040204020203" pitchFamily="34" charset="0"/>
              <a:ea typeface="微软雅黑 Light" panose="020B0502040204020203" pitchFamily="34" charset="-122"/>
              <a:cs typeface="Segoe UI" panose="020B0502040204020203" pitchFamily="34" charset="0"/>
            </a:endParaRPr>
          </a:p>
        </p:txBody>
      </p:sp>
      <p:sp>
        <p:nvSpPr>
          <p:cNvPr id="108" name="TextBox 20"/>
          <p:cNvSpPr txBox="1"/>
          <p:nvPr>
            <p:custDataLst>
              <p:tags r:id="rId2"/>
            </p:custDataLst>
          </p:nvPr>
        </p:nvSpPr>
        <p:spPr>
          <a:xfrm>
            <a:off x="3826718" y="4990876"/>
            <a:ext cx="1079073" cy="1000125"/>
          </a:xfrm>
          <a:prstGeom prst="rect">
            <a:avLst/>
          </a:prstGeom>
          <a:noFill/>
        </p:spPr>
        <p:txBody>
          <a:bodyPr wrap="square" lIns="0" tIns="0" rIns="0" bIns="0" rtlCol="0" anchor="ctr">
            <a:spAutoFit/>
          </a:bodyPr>
          <a:lstStyle/>
          <a:p>
            <a:pPr algn="ctr"/>
            <a:r>
              <a:rPr lang="en-US" altLang="zh-CN" sz="6500" b="1" spc="542" dirty="0" smtClean="0">
                <a:solidFill>
                  <a:prstClr val="white"/>
                </a:solidFill>
                <a:latin typeface="Segoe UI" panose="020B0502040204020203" pitchFamily="34" charset="0"/>
                <a:ea typeface="Segoe UI" panose="020B0502040204020203" pitchFamily="34" charset="0"/>
                <a:cs typeface="Segoe UI" panose="020B0502040204020203" pitchFamily="34" charset="0"/>
              </a:rPr>
              <a:t>2</a:t>
            </a:r>
            <a:endParaRPr lang="zh-CN" altLang="en-US" sz="6500" b="1" spc="542" dirty="0">
              <a:solidFill>
                <a:prstClr val="white"/>
              </a:solidFill>
              <a:latin typeface="Segoe UI" panose="020B0502040204020203" pitchFamily="34" charset="0"/>
              <a:ea typeface="微软雅黑 Light" panose="020B0502040204020203" pitchFamily="34" charset="-122"/>
              <a:cs typeface="Segoe UI" panose="020B0502040204020203" pitchFamily="34" charset="0"/>
            </a:endParaRPr>
          </a:p>
        </p:txBody>
      </p:sp>
      <p:sp>
        <p:nvSpPr>
          <p:cNvPr id="112" name="五边形 111"/>
          <p:cNvSpPr/>
          <p:nvPr>
            <p:custDataLst>
              <p:tags r:id="rId3"/>
            </p:custDataLst>
          </p:nvPr>
        </p:nvSpPr>
        <p:spPr>
          <a:xfrm flipH="1">
            <a:off x="5112975" y="2811231"/>
            <a:ext cx="5607996" cy="1012916"/>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0488" tIns="70244" rIns="140488" bIns="70244" numCol="1" spcCol="0" rtlCol="0" fromWordArt="0" anchor="ctr" anchorCtr="0" forceAA="0" compatLnSpc="1">
            <a:noAutofit/>
          </a:bodyP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3" name="文本框 9"/>
          <p:cNvSpPr txBox="1"/>
          <p:nvPr>
            <p:custDataLst>
              <p:tags r:id="rId4"/>
            </p:custDataLst>
          </p:nvPr>
        </p:nvSpPr>
        <p:spPr>
          <a:xfrm>
            <a:off x="5608404" y="3026898"/>
            <a:ext cx="5112567" cy="584200"/>
          </a:xfrm>
          <a:prstGeom prst="rect">
            <a:avLst/>
          </a:prstGeom>
          <a:noFill/>
        </p:spPr>
        <p:txBody>
          <a:bodyPr wrap="square" lIns="0" tIns="0" rIns="0" bIns="0" rtlCol="0">
            <a:spAutoFit/>
          </a:bodyPr>
          <a:lstStyle/>
          <a:p>
            <a:pPr marL="0" lvl="1"/>
            <a:r>
              <a:rPr lang="zh-CN" altLang="en-US" sz="3800" dirty="0" smtClean="0">
                <a:solidFill>
                  <a:schemeClr val="accent1"/>
                </a:solidFill>
                <a:latin typeface="微软雅黑" panose="020B0503020204020204" pitchFamily="34" charset="-122"/>
                <a:ea typeface="微软雅黑" panose="020B0503020204020204" pitchFamily="34" charset="-122"/>
              </a:rPr>
              <a:t>土方平衡专项论证报告</a:t>
            </a:r>
            <a:endParaRPr lang="zh-CN" altLang="en-US" sz="3800" dirty="0" smtClean="0">
              <a:latin typeface="微软雅黑" panose="020B0503020204020204" pitchFamily="34" charset="-122"/>
              <a:ea typeface="微软雅黑" panose="020B0503020204020204" pitchFamily="34" charset="-122"/>
            </a:endParaRPr>
          </a:p>
        </p:txBody>
      </p:sp>
      <p:sp>
        <p:nvSpPr>
          <p:cNvPr id="115" name="五边形 114"/>
          <p:cNvSpPr/>
          <p:nvPr>
            <p:custDataLst>
              <p:tags r:id="rId5"/>
            </p:custDataLst>
          </p:nvPr>
        </p:nvSpPr>
        <p:spPr>
          <a:xfrm flipH="1">
            <a:off x="5041265" y="4956810"/>
            <a:ext cx="5680075" cy="930275"/>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0488" tIns="70244" rIns="140488" bIns="70244" numCol="1" spcCol="0" rtlCol="0" fromWordArt="0" anchor="ctr" anchorCtr="0" forceAA="0" compatLnSpc="1">
            <a:noAutofit/>
          </a:bodyP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6" name="文本框 9"/>
          <p:cNvSpPr txBox="1"/>
          <p:nvPr>
            <p:custDataLst>
              <p:tags r:id="rId6"/>
            </p:custDataLst>
          </p:nvPr>
        </p:nvSpPr>
        <p:spPr>
          <a:xfrm>
            <a:off x="5544820" y="5130165"/>
            <a:ext cx="5065395" cy="664210"/>
          </a:xfrm>
          <a:prstGeom prst="rect">
            <a:avLst/>
          </a:prstGeom>
          <a:noFill/>
        </p:spPr>
        <p:txBody>
          <a:bodyPr wrap="square" lIns="0" tIns="0" rIns="0" bIns="0" rtlCol="0">
            <a:noAutofit/>
          </a:bodyPr>
          <a:lstStyle/>
          <a:p>
            <a:pPr marL="0" lvl="1" algn="ctr"/>
            <a:r>
              <a:rPr lang="zh-CN" altLang="en-US" sz="3800" dirty="0" smtClean="0">
                <a:solidFill>
                  <a:schemeClr val="accent1"/>
                </a:solidFill>
                <a:latin typeface="微软雅黑" panose="020B0503020204020204" pitchFamily="34" charset="-122"/>
                <a:ea typeface="微软雅黑" panose="020B0503020204020204" pitchFamily="34" charset="-122"/>
              </a:rPr>
              <a:t>建筑垃圾减量化</a:t>
            </a:r>
            <a:endParaRPr lang="zh-CN" altLang="en-US" sz="3800" dirty="0" smtClean="0">
              <a:solidFill>
                <a:schemeClr val="accent1"/>
              </a:solidFill>
              <a:latin typeface="微软雅黑" panose="020B0503020204020204" pitchFamily="34" charset="-122"/>
              <a:ea typeface="微软雅黑" panose="020B0503020204020204" pitchFamily="34" charset="-122"/>
            </a:endParaRPr>
          </a:p>
        </p:txBody>
      </p:sp>
      <p:sp>
        <p:nvSpPr>
          <p:cNvPr id="20" name="五边形 19"/>
          <p:cNvSpPr/>
          <p:nvPr>
            <p:custDataLst>
              <p:tags r:id="rId7"/>
            </p:custDataLst>
          </p:nvPr>
        </p:nvSpPr>
        <p:spPr>
          <a:xfrm flipH="1">
            <a:off x="5257165" y="7218680"/>
            <a:ext cx="5468620" cy="976630"/>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0488" tIns="70244" rIns="140488" bIns="70244" numCol="1" spcCol="0" rtlCol="0" fromWordArt="0" anchor="ctr" anchorCtr="0" forceAA="0" compatLnSpc="1">
            <a:noAutofit/>
          </a:bodyP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1" name="文本框 9"/>
          <p:cNvSpPr txBox="1"/>
          <p:nvPr>
            <p:custDataLst>
              <p:tags r:id="rId8"/>
            </p:custDataLst>
          </p:nvPr>
        </p:nvSpPr>
        <p:spPr>
          <a:xfrm>
            <a:off x="5833110" y="7434580"/>
            <a:ext cx="4845050" cy="626745"/>
          </a:xfrm>
          <a:prstGeom prst="rect">
            <a:avLst/>
          </a:prstGeom>
          <a:noFill/>
        </p:spPr>
        <p:txBody>
          <a:bodyPr wrap="square" lIns="0" tIns="0" rIns="0" bIns="0" rtlCol="0">
            <a:noAutofit/>
          </a:bodyPr>
          <a:lstStyle/>
          <a:p>
            <a:pPr marL="0" lvl="1"/>
            <a:r>
              <a:rPr lang="zh-CN" altLang="en-US" sz="3800" dirty="0" smtClean="0">
                <a:solidFill>
                  <a:schemeClr val="accent1"/>
                </a:solidFill>
                <a:latin typeface="微软雅黑" panose="020B0503020204020204" pitchFamily="34" charset="-122"/>
                <a:ea typeface="微软雅黑" panose="020B0503020204020204" pitchFamily="34" charset="-122"/>
              </a:rPr>
              <a:t>建筑垃圾资源化利用</a:t>
            </a:r>
            <a:endParaRPr lang="zh-CN" altLang="en-US" sz="3800" dirty="0" smtClean="0">
              <a:solidFill>
                <a:schemeClr val="accent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01148" y="6930249"/>
            <a:ext cx="1536700" cy="173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7057242" y="1889696"/>
            <a:ext cx="5560616" cy="669925"/>
          </a:xfrm>
          <a:prstGeom prst="rect">
            <a:avLst/>
          </a:prstGeom>
          <a:noFill/>
        </p:spPr>
        <p:txBody>
          <a:bodyPr wrap="square" lIns="147511" tIns="73756" rIns="147511" bIns="73756" rtlCol="0">
            <a:sp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背</a:t>
            </a:r>
            <a:r>
              <a:rPr lang="en-US" altLang="zh-CN" sz="3400" dirty="0">
                <a:solidFill>
                  <a:schemeClr val="tx1"/>
                </a:solidFill>
                <a:latin typeface="微软雅黑" panose="020B0503020204020204" pitchFamily="34" charset="-122"/>
                <a:ea typeface="微软雅黑" panose="020B0503020204020204" pitchFamily="34" charset="-122"/>
                <a:cs typeface="+mj-cs"/>
              </a:rPr>
              <a:t> </a:t>
            </a:r>
            <a:r>
              <a:rPr lang="zh-CN" altLang="en-US" sz="3400" dirty="0">
                <a:solidFill>
                  <a:schemeClr val="tx1"/>
                </a:solidFill>
                <a:latin typeface="微软雅黑" panose="020B0503020204020204" pitchFamily="34" charset="-122"/>
                <a:ea typeface="微软雅黑" panose="020B0503020204020204" pitchFamily="34" charset="-122"/>
                <a:cs typeface="+mj-cs"/>
              </a:rPr>
              <a:t>景</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4" name="文本框 3"/>
          <p:cNvSpPr txBox="1"/>
          <p:nvPr/>
        </p:nvSpPr>
        <p:spPr>
          <a:xfrm>
            <a:off x="1440815" y="2817495"/>
            <a:ext cx="12143105" cy="4598035"/>
          </a:xfrm>
          <a:prstGeom prst="rect">
            <a:avLst/>
          </a:prstGeom>
        </p:spPr>
        <p:txBody>
          <a:bodyPr>
            <a:noAutofit/>
          </a:bodyPr>
          <a:p>
            <a:pPr indent="0" defTabSz="266700" fontAlgn="auto">
              <a:lnSpc>
                <a:spcPct val="150000"/>
              </a:lnSpc>
            </a:pPr>
            <a:r>
              <a:rPr lang="en-US" altLang="zh-CN" sz="2000">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杭州市作为全国建筑垃圾治理试点城市，积极响应国家“无废城市”建设和碳达峰、碳中和工作要求，根据省建设厅</a:t>
            </a:r>
            <a:r>
              <a:rPr lang="en-US" altLang="zh-CN" sz="2200">
                <a:solidFill>
                  <a:schemeClr val="tx1"/>
                </a:solidFill>
                <a:latin typeface="宋体" panose="02010600030101010101" pitchFamily="2" charset="-122"/>
                <a:ea typeface="宋体" panose="02010600030101010101" pitchFamily="2" charset="-122"/>
              </a:rPr>
              <a:t>2026</a:t>
            </a:r>
            <a:r>
              <a:rPr lang="zh-CN" altLang="en-US" sz="2200">
                <a:solidFill>
                  <a:schemeClr val="tx1"/>
                </a:solidFill>
                <a:latin typeface="宋体" panose="02010600030101010101" pitchFamily="2" charset="-122"/>
                <a:ea typeface="宋体" panose="02010600030101010101" pitchFamily="2" charset="-122"/>
              </a:rPr>
              <a:t>年</a:t>
            </a:r>
            <a:r>
              <a:rPr lang="en-US" altLang="zh-CN" sz="2200">
                <a:solidFill>
                  <a:schemeClr val="tx1"/>
                </a:solidFill>
                <a:latin typeface="宋体" panose="02010600030101010101" pitchFamily="2" charset="-122"/>
                <a:ea typeface="宋体" panose="02010600030101010101" pitchFamily="2" charset="-122"/>
              </a:rPr>
              <a:t>2</a:t>
            </a:r>
            <a:r>
              <a:rPr lang="zh-CN" altLang="en-US" sz="2200">
                <a:solidFill>
                  <a:schemeClr val="tx1"/>
                </a:solidFill>
                <a:latin typeface="宋体" panose="02010600030101010101" pitchFamily="2" charset="-122"/>
                <a:ea typeface="宋体" panose="02010600030101010101" pitchFamily="2" charset="-122"/>
              </a:rPr>
              <a:t>月发布的</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浙江省建筑垃圾减量化专项设计指南（试行）</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和</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杭州市建设工程建筑垃圾减量化工作实施办法</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（杭建工〔</a:t>
            </a:r>
            <a:r>
              <a:rPr lang="en-US" altLang="zh-CN" sz="2200">
                <a:solidFill>
                  <a:schemeClr val="tx1"/>
                </a:solidFill>
                <a:latin typeface="宋体" panose="02010600030101010101" pitchFamily="2" charset="-122"/>
                <a:ea typeface="宋体" panose="02010600030101010101" pitchFamily="2" charset="-122"/>
              </a:rPr>
              <a:t>2024</a:t>
            </a:r>
            <a:r>
              <a:rPr lang="zh-CN" altLang="en-US" sz="2200">
                <a:solidFill>
                  <a:schemeClr val="tx1"/>
                </a:solidFill>
                <a:latin typeface="宋体" panose="02010600030101010101" pitchFamily="2" charset="-122"/>
                <a:ea typeface="宋体" panose="02010600030101010101" pitchFamily="2" charset="-122"/>
              </a:rPr>
              <a:t>〕</a:t>
            </a:r>
            <a:r>
              <a:rPr lang="en-US" altLang="zh-CN" sz="2200">
                <a:solidFill>
                  <a:schemeClr val="tx1"/>
                </a:solidFill>
                <a:latin typeface="宋体" panose="02010600030101010101" pitchFamily="2" charset="-122"/>
                <a:ea typeface="宋体" panose="02010600030101010101" pitchFamily="2" charset="-122"/>
              </a:rPr>
              <a:t>124</a:t>
            </a:r>
            <a:r>
              <a:rPr lang="zh-CN" altLang="en-US" sz="2200">
                <a:solidFill>
                  <a:schemeClr val="tx1"/>
                </a:solidFill>
                <a:latin typeface="宋体" panose="02010600030101010101" pitchFamily="2" charset="-122"/>
                <a:ea typeface="宋体" panose="02010600030101010101" pitchFamily="2" charset="-122"/>
              </a:rPr>
              <a:t>号），结合</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关于在全市房建市政工程推广应用建筑垃圾综合利用产品的通知</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（杭建工〔</a:t>
            </a:r>
            <a:r>
              <a:rPr lang="en-US" altLang="zh-CN" sz="2200">
                <a:solidFill>
                  <a:schemeClr val="tx1"/>
                </a:solidFill>
                <a:latin typeface="宋体" panose="02010600030101010101" pitchFamily="2" charset="-122"/>
                <a:ea typeface="宋体" panose="02010600030101010101" pitchFamily="2" charset="-122"/>
              </a:rPr>
              <a:t>2025</a:t>
            </a:r>
            <a:r>
              <a:rPr lang="zh-CN" altLang="en-US" sz="2200">
                <a:solidFill>
                  <a:schemeClr val="tx1"/>
                </a:solidFill>
                <a:latin typeface="宋体" panose="02010600030101010101" pitchFamily="2" charset="-122"/>
                <a:ea typeface="宋体" panose="02010600030101010101" pitchFamily="2" charset="-122"/>
              </a:rPr>
              <a:t>〕</a:t>
            </a:r>
            <a:r>
              <a:rPr lang="en-US" altLang="zh-CN" sz="2200">
                <a:solidFill>
                  <a:schemeClr val="tx1"/>
                </a:solidFill>
                <a:latin typeface="宋体" panose="02010600030101010101" pitchFamily="2" charset="-122"/>
                <a:ea typeface="宋体" panose="02010600030101010101" pitchFamily="2" charset="-122"/>
              </a:rPr>
              <a:t>118</a:t>
            </a:r>
            <a:r>
              <a:rPr lang="zh-CN" altLang="en-US" sz="2200">
                <a:solidFill>
                  <a:schemeClr val="tx1"/>
                </a:solidFill>
                <a:latin typeface="宋体" panose="02010600030101010101" pitchFamily="2" charset="-122"/>
                <a:ea typeface="宋体" panose="02010600030101010101" pitchFamily="2" charset="-122"/>
              </a:rPr>
              <a:t>号）及</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杭州市建筑垃圾资源化利用支持政策（试行）</a:t>
            </a:r>
            <a:r>
              <a:rPr lang="en-US" altLang="zh-CN" sz="2200">
                <a:solidFill>
                  <a:schemeClr val="tx1"/>
                </a:solidFill>
                <a:latin typeface="宋体" panose="02010600030101010101" pitchFamily="2" charset="-122"/>
                <a:ea typeface="宋体" panose="02010600030101010101" pitchFamily="2" charset="-122"/>
              </a:rPr>
              <a:t>》</a:t>
            </a:r>
            <a:r>
              <a:rPr lang="zh-CN" altLang="en-US" sz="2200">
                <a:solidFill>
                  <a:schemeClr val="tx1"/>
                </a:solidFill>
                <a:latin typeface="宋体" panose="02010600030101010101" pitchFamily="2" charset="-122"/>
                <a:ea typeface="宋体" panose="02010600030101010101" pitchFamily="2" charset="-122"/>
              </a:rPr>
              <a:t>（杭综法〔</a:t>
            </a:r>
            <a:r>
              <a:rPr lang="en-US" altLang="zh-CN" sz="2200">
                <a:solidFill>
                  <a:schemeClr val="tx1"/>
                </a:solidFill>
                <a:latin typeface="宋体" panose="02010600030101010101" pitchFamily="2" charset="-122"/>
                <a:ea typeface="宋体" panose="02010600030101010101" pitchFamily="2" charset="-122"/>
              </a:rPr>
              <a:t>2026</a:t>
            </a:r>
            <a:r>
              <a:rPr lang="zh-CN" altLang="en-US" sz="2200">
                <a:solidFill>
                  <a:schemeClr val="tx1"/>
                </a:solidFill>
                <a:latin typeface="宋体" panose="02010600030101010101" pitchFamily="2" charset="-122"/>
                <a:ea typeface="宋体" panose="02010600030101010101" pitchFamily="2" charset="-122"/>
              </a:rPr>
              <a:t>〕</a:t>
            </a:r>
            <a:r>
              <a:rPr lang="en-US" altLang="zh-CN" sz="2200">
                <a:solidFill>
                  <a:schemeClr val="tx1"/>
                </a:solidFill>
                <a:latin typeface="宋体" panose="02010600030101010101" pitchFamily="2" charset="-122"/>
                <a:ea typeface="宋体" panose="02010600030101010101" pitchFamily="2" charset="-122"/>
              </a:rPr>
              <a:t>7 </a:t>
            </a:r>
            <a:r>
              <a:rPr lang="zh-CN" altLang="en-US" sz="2200">
                <a:solidFill>
                  <a:schemeClr val="tx1"/>
                </a:solidFill>
                <a:latin typeface="宋体" panose="02010600030101010101" pitchFamily="2" charset="-122"/>
                <a:ea typeface="宋体" panose="02010600030101010101" pitchFamily="2" charset="-122"/>
              </a:rPr>
              <a:t>号）等文件精神，制定市政工程中建筑垃圾减量化措施及建筑垃圾综合利用产品的应用方案，以实现“减量化、资源化、无害化”的总体目标。本专篇旨在源头减量的前提下，提升建筑垃圾资源化利用水平，促进建筑垃圾综合利用产品落地推广，实现建筑垃圾的高效循环利用。</a:t>
            </a:r>
            <a:endParaRPr lang="zh-CN" altLang="en-US" sz="220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44081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512253" y="1889443"/>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1 </a:t>
            </a:r>
            <a:r>
              <a:rPr lang="zh-CN" altLang="en-US" sz="2800" b="1">
                <a:solidFill>
                  <a:schemeClr val="tx1"/>
                </a:solidFill>
                <a:latin typeface="宋体" panose="02010600030101010101" pitchFamily="2" charset="-122"/>
                <a:ea typeface="宋体" panose="02010600030101010101" pitchFamily="2" charset="-122"/>
              </a:rPr>
              <a:t>项目概况</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512570" y="2483485"/>
            <a:ext cx="10319385" cy="1005205"/>
          </a:xfrm>
          <a:prstGeom prst="rect">
            <a:avLst/>
          </a:prstGeom>
        </p:spPr>
        <p:txBody>
          <a:bodyPr>
            <a:noAutofit/>
          </a:bodyPr>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1.1 </a:t>
            </a:r>
            <a:r>
              <a:rPr lang="zh-CN" altLang="en-US" sz="2200" b="1">
                <a:solidFill>
                  <a:schemeClr val="tx1"/>
                </a:solidFill>
                <a:latin typeface="宋体" panose="02010600030101010101" pitchFamily="2" charset="-122"/>
                <a:ea typeface="宋体" panose="02010600030101010101" pitchFamily="2" charset="-122"/>
              </a:rPr>
              <a:t>项目基本信息</a:t>
            </a:r>
            <a:endParaRPr lang="zh-CN" altLang="en-US" sz="2200" b="1">
              <a:solidFill>
                <a:schemeClr val="tx1"/>
              </a:solidFill>
              <a:latin typeface="宋体" panose="02010600030101010101" pitchFamily="2" charset="-122"/>
              <a:ea typeface="宋体" panose="02010600030101010101" pitchFamily="2" charset="-122"/>
            </a:endParaRPr>
          </a:p>
          <a:p>
            <a:pPr marL="0" indent="0" algn="ctr" defTabSz="266700">
              <a:lnSpc>
                <a:spcPct val="150000"/>
              </a:lnSpc>
              <a:spcBef>
                <a:spcPct val="0"/>
              </a:spcBef>
              <a:spcAft>
                <a:spcPct val="0"/>
              </a:spcAft>
            </a:pPr>
            <a:r>
              <a:rPr lang="zh-CN" altLang="en-US" sz="2200" b="1">
                <a:solidFill>
                  <a:schemeClr val="tx1"/>
                </a:solidFill>
                <a:latin typeface="宋体" panose="02010600030101010101" pitchFamily="2" charset="-122"/>
                <a:ea typeface="宋体" panose="02010600030101010101" pitchFamily="2" charset="-122"/>
              </a:rPr>
              <a:t>表格</a:t>
            </a:r>
            <a:r>
              <a:rPr lang="en-US" altLang="zh-CN" sz="2200" b="1">
                <a:solidFill>
                  <a:schemeClr val="tx1"/>
                </a:solidFill>
                <a:latin typeface="宋体" panose="02010600030101010101" pitchFamily="2" charset="-122"/>
                <a:ea typeface="宋体" panose="02010600030101010101" pitchFamily="2" charset="-122"/>
              </a:rPr>
              <a:t>1 </a:t>
            </a:r>
            <a:r>
              <a:rPr lang="zh-CN" altLang="en-US" sz="2200" b="1">
                <a:solidFill>
                  <a:schemeClr val="tx1"/>
                </a:solidFill>
                <a:latin typeface="宋体" panose="02010600030101010101" pitchFamily="2" charset="-122"/>
                <a:ea typeface="宋体" panose="02010600030101010101" pitchFamily="2" charset="-122"/>
              </a:rPr>
              <a:t>项目基本信息表</a:t>
            </a:r>
            <a:endParaRPr lang="zh-CN" altLang="en-US" sz="2200" b="1">
              <a:solidFill>
                <a:schemeClr val="tx1"/>
              </a:solidFill>
              <a:latin typeface="宋体" panose="02010600030101010101" pitchFamily="2" charset="-122"/>
              <a:ea typeface="宋体" panose="02010600030101010101" pitchFamily="2" charset="-122"/>
            </a:endParaRPr>
          </a:p>
        </p:txBody>
      </p:sp>
      <p:sp>
        <p:nvSpPr>
          <p:cNvPr id="8" name="文本框 7"/>
          <p:cNvSpPr txBox="1"/>
          <p:nvPr/>
        </p:nvSpPr>
        <p:spPr>
          <a:xfrm>
            <a:off x="1440815" y="7290435"/>
            <a:ext cx="11436350" cy="2336165"/>
          </a:xfrm>
          <a:prstGeom prst="rect">
            <a:avLst/>
          </a:prstGeom>
        </p:spPr>
        <p:txBody>
          <a:bodyPr>
            <a:noAutofit/>
          </a:bodyPr>
          <a:p>
            <a:pPr indent="0" algn="just" defTabSz="266700" fontAlgn="auto">
              <a:lnSpc>
                <a:spcPct val="150000"/>
              </a:lnSpc>
              <a:spcBef>
                <a:spcPct val="0"/>
              </a:spcBef>
              <a:spcAft>
                <a:spcPct val="0"/>
              </a:spcAft>
            </a:pPr>
            <a:r>
              <a:rPr lang="en-US" altLang="zh-CN" sz="2200" b="1">
                <a:latin typeface="宋体" panose="02010600030101010101" pitchFamily="2" charset="-122"/>
                <a:ea typeface="宋体" panose="02010600030101010101" pitchFamily="2" charset="-122"/>
              </a:rPr>
              <a:t>1.2 </a:t>
            </a:r>
            <a:r>
              <a:rPr lang="zh-CN" altLang="en-US" sz="2200" b="1">
                <a:latin typeface="宋体" panose="02010600030101010101" pitchFamily="2" charset="-122"/>
                <a:ea typeface="宋体" panose="02010600030101010101" pitchFamily="2" charset="-122"/>
              </a:rPr>
              <a:t>场地现状条件</a:t>
            </a:r>
            <a:endParaRPr lang="zh-CN" altLang="en-US" sz="2200" b="1">
              <a:latin typeface="宋体" panose="02010600030101010101" pitchFamily="2" charset="-122"/>
              <a:ea typeface="宋体" panose="02010600030101010101" pitchFamily="2" charset="-122"/>
            </a:endParaRPr>
          </a:p>
          <a:p>
            <a:pPr indent="304800" algn="l" defTabSz="266700" fontAlgn="auto">
              <a:lnSpc>
                <a:spcPct val="150000"/>
              </a:lnSpc>
              <a:spcBef>
                <a:spcPct val="0"/>
              </a:spcBef>
              <a:spcAft>
                <a:spcPct val="0"/>
              </a:spcAft>
            </a:pPr>
            <a:r>
              <a:rPr lang="en-US" altLang="zh-CN" sz="2200">
                <a:latin typeface="宋体" panose="02010600030101010101" pitchFamily="2" charset="-122"/>
                <a:ea typeface="宋体" panose="02010600030101010101" pitchFamily="2" charset="-122"/>
              </a:rPr>
              <a:t>  </a:t>
            </a:r>
            <a:r>
              <a:rPr lang="zh-CN" altLang="en-US" sz="2200">
                <a:latin typeface="宋体" panose="02010600030101010101" pitchFamily="2" charset="-122"/>
                <a:ea typeface="宋体" panose="02010600030101010101" pitchFamily="2" charset="-122"/>
              </a:rPr>
              <a:t>根据地勘报告填写。</a:t>
            </a:r>
            <a:r>
              <a:rPr lang="zh-CN" altLang="en-US" sz="2200" u="wavy">
                <a:solidFill>
                  <a:srgbClr val="C00000"/>
                </a:solidFill>
                <a:latin typeface="宋体" panose="02010600030101010101" pitchFamily="2" charset="-122"/>
                <a:ea typeface="宋体" panose="02010600030101010101" pitchFamily="2" charset="-122"/>
              </a:rPr>
              <a:t>（示例：根据地勘资料，拟建场地地貌类型属第四纪滨海湖沼相沉积平原，地貌类型单一，道路沿线地面总体平缓，多为农田耕地，地面高程一般在</a:t>
            </a:r>
            <a:r>
              <a:rPr lang="en-US" altLang="zh-CN" sz="2200" u="wavy">
                <a:solidFill>
                  <a:srgbClr val="C00000"/>
                </a:solidFill>
                <a:latin typeface="宋体" panose="02010600030101010101" pitchFamily="2" charset="-122"/>
                <a:ea typeface="宋体" panose="02010600030101010101" pitchFamily="2" charset="-122"/>
              </a:rPr>
              <a:t>2.54-5.05m </a:t>
            </a:r>
            <a:r>
              <a:rPr lang="zh-CN" altLang="en-US" sz="2200" u="wavy">
                <a:solidFill>
                  <a:srgbClr val="C00000"/>
                </a:solidFill>
                <a:latin typeface="宋体" panose="02010600030101010101" pitchFamily="2" charset="-122"/>
                <a:ea typeface="宋体" panose="02010600030101010101" pitchFamily="2" charset="-122"/>
              </a:rPr>
              <a:t>左右，现状土类型以杂填土、粉质黏土、黏质粉土为主。）</a:t>
            </a:r>
            <a:endParaRPr lang="zh-CN" altLang="en-US" sz="2200" u="wavy">
              <a:solidFill>
                <a:srgbClr val="C00000"/>
              </a:solidFill>
              <a:latin typeface="宋体" panose="02010600030101010101" pitchFamily="2" charset="-122"/>
              <a:ea typeface="宋体" panose="02010600030101010101" pitchFamily="2" charset="-122"/>
            </a:endParaRPr>
          </a:p>
        </p:txBody>
      </p:sp>
      <p:pic>
        <p:nvPicPr>
          <p:cNvPr id="9" name="图片 8"/>
          <p:cNvPicPr>
            <a:picLocks noChangeAspect="1"/>
          </p:cNvPicPr>
          <p:nvPr/>
        </p:nvPicPr>
        <p:blipFill>
          <a:blip r:embed="rId1"/>
          <a:stretch>
            <a:fillRect/>
          </a:stretch>
        </p:blipFill>
        <p:spPr>
          <a:xfrm>
            <a:off x="2695575" y="3634105"/>
            <a:ext cx="9122410" cy="364363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44081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512570" y="1889760"/>
            <a:ext cx="6116955" cy="930910"/>
          </a:xfrm>
          <a:prstGeom prst="rect">
            <a:avLst/>
          </a:prstGeom>
        </p:spPr>
        <p:txBody>
          <a:bodyPr>
            <a:no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2 </a:t>
            </a:r>
            <a:r>
              <a:rPr lang="zh-CN" altLang="en-US" sz="2800" b="1">
                <a:solidFill>
                  <a:schemeClr val="tx1"/>
                </a:solidFill>
                <a:latin typeface="宋体" panose="02010600030101010101" pitchFamily="2" charset="-122"/>
                <a:ea typeface="宋体" panose="02010600030101010101" pitchFamily="2" charset="-122"/>
              </a:rPr>
              <a:t>土方工程减量化措施分析</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512570" y="2538095"/>
            <a:ext cx="12329160" cy="2369820"/>
          </a:xfrm>
          <a:prstGeom prst="rect">
            <a:avLst/>
          </a:prstGeom>
        </p:spPr>
        <p:txBody>
          <a:bodyPr>
            <a:noAutofit/>
          </a:bodyPr>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2.1 </a:t>
            </a:r>
            <a:r>
              <a:rPr lang="zh-CN" altLang="en-US" sz="2200" b="1">
                <a:solidFill>
                  <a:schemeClr val="tx1"/>
                </a:solidFill>
                <a:latin typeface="宋体" panose="02010600030101010101" pitchFamily="2" charset="-122"/>
                <a:ea typeface="宋体" panose="02010600030101010101" pitchFamily="2" charset="-122"/>
              </a:rPr>
              <a:t>设计标高方案</a:t>
            </a:r>
            <a:endParaRPr lang="zh-CN" altLang="en-US" sz="2200" b="1">
              <a:solidFill>
                <a:schemeClr val="tx1"/>
              </a:solidFill>
              <a:latin typeface="宋体" panose="02010600030101010101" pitchFamily="2" charset="-122"/>
              <a:ea typeface="宋体" panose="02010600030101010101" pitchFamily="2" charset="-122"/>
            </a:endParaRPr>
          </a:p>
          <a:p>
            <a:pPr marL="0" algn="l" defTabSz="266700">
              <a:lnSpc>
                <a:spcPct val="150000"/>
              </a:lnSpc>
              <a:buClrTx/>
              <a:buSzTx/>
              <a:buFontTx/>
            </a:pPr>
            <a:r>
              <a:rPr lang="en-US" altLang="zh-CN" sz="2200">
                <a:solidFill>
                  <a:schemeClr val="tx1"/>
                </a:solidFill>
                <a:latin typeface="宋体" panose="02010600030101010101" pitchFamily="2" charset="-122"/>
                <a:ea typeface="宋体" panose="02010600030101010101" pitchFamily="2" charset="-122"/>
              </a:rPr>
              <a:t> </a:t>
            </a:r>
            <a:r>
              <a:rPr lang="zh-CN" altLang="en-US" sz="2200">
                <a:solidFill>
                  <a:schemeClr val="tx1"/>
                </a:solidFill>
                <a:latin typeface="宋体" panose="02010600030101010101" pitchFamily="2" charset="-122"/>
                <a:ea typeface="宋体" panose="02010600030101010101" pitchFamily="2" charset="-122"/>
              </a:rPr>
              <a:t> </a:t>
            </a:r>
            <a:r>
              <a:rPr lang="en-US" altLang="zh-CN" sz="2200">
                <a:solidFill>
                  <a:schemeClr val="tx1"/>
                </a:solidFill>
                <a:latin typeface="宋体" panose="02010600030101010101" pitchFamily="2" charset="-122"/>
                <a:ea typeface="宋体" panose="02010600030101010101" pitchFamily="2" charset="-122"/>
              </a:rPr>
              <a:t>  </a:t>
            </a:r>
            <a:r>
              <a:rPr lang="zh-CN" altLang="en-US" sz="2200">
                <a:latin typeface="宋体" panose="02010600030101010101" pitchFamily="2" charset="-122"/>
                <a:ea typeface="宋体" panose="02010600030101010101" pitchFamily="2" charset="-122"/>
              </a:rPr>
              <a:t>在充分考虑现状道路标高、规划交叉口标高、沿线桥梁及设防洪水位等因素的基础上，尽量减少道路填挖方量。改建道路减量化措施：①不受两侧地块限制时，局部抬高路面标高；②加强路面结构设计，减少对原有路基的开挖；③纵坡不能满足排水要求时，可考虑通过设置</a:t>
            </a:r>
            <a:r>
              <a:rPr lang="zh-CN" altLang="en-US" sz="2200">
                <a:latin typeface="宋体" panose="02010600030101010101" pitchFamily="2" charset="-122"/>
                <a:ea typeface="宋体" panose="02010600030101010101" pitchFamily="2" charset="-122"/>
                <a:sym typeface="+mn-ea"/>
              </a:rPr>
              <a:t>锯齿形街沟</a:t>
            </a:r>
            <a:r>
              <a:rPr lang="zh-CN" altLang="en-US" sz="2200">
                <a:latin typeface="宋体" panose="02010600030101010101" pitchFamily="2" charset="-122"/>
                <a:ea typeface="宋体" panose="02010600030101010101" pitchFamily="2" charset="-122"/>
              </a:rPr>
              <a:t>或</a:t>
            </a:r>
            <a:r>
              <a:rPr lang="zh-CN" altLang="en-US" sz="2200">
                <a:latin typeface="宋体" panose="02010600030101010101" pitchFamily="2" charset="-122"/>
                <a:ea typeface="宋体" panose="02010600030101010101" pitchFamily="2" charset="-122"/>
                <a:sym typeface="+mn-ea"/>
              </a:rPr>
              <a:t>雨水边沟</a:t>
            </a:r>
            <a:r>
              <a:rPr lang="zh-CN" altLang="en-US" sz="2200">
                <a:latin typeface="宋体" panose="02010600030101010101" pitchFamily="2" charset="-122"/>
                <a:ea typeface="宋体" panose="02010600030101010101" pitchFamily="2" charset="-122"/>
              </a:rPr>
              <a:t>等方式解决排水问题，以减少大规模挖方产生的弃土。</a:t>
            </a:r>
            <a:endParaRPr lang="zh-CN" altLang="en-US" sz="2200">
              <a:latin typeface="宋体" panose="02010600030101010101" pitchFamily="2" charset="-122"/>
              <a:ea typeface="宋体" panose="02010600030101010101" pitchFamily="2" charset="-122"/>
            </a:endParaRPr>
          </a:p>
        </p:txBody>
      </p:sp>
      <p:sp>
        <p:nvSpPr>
          <p:cNvPr id="8" name="文本框 7"/>
          <p:cNvSpPr txBox="1"/>
          <p:nvPr/>
        </p:nvSpPr>
        <p:spPr>
          <a:xfrm>
            <a:off x="1512570" y="5202555"/>
            <a:ext cx="12569190" cy="4644390"/>
          </a:xfrm>
          <a:prstGeom prst="rect">
            <a:avLst/>
          </a:prstGeom>
        </p:spPr>
        <p:txBody>
          <a:bodyPr>
            <a:noAutofit/>
          </a:bodyPr>
          <a:p>
            <a:pPr indent="0" algn="just" defTabSz="266700" fontAlgn="auto">
              <a:lnSpc>
                <a:spcPct val="150000"/>
              </a:lnSpc>
              <a:spcBef>
                <a:spcPct val="0"/>
              </a:spcBef>
              <a:spcAft>
                <a:spcPct val="0"/>
              </a:spcAft>
            </a:pPr>
            <a:r>
              <a:rPr lang="en-US" altLang="zh-CN" sz="2200" b="1">
                <a:latin typeface="宋体" panose="02010600030101010101" pitchFamily="2" charset="-122"/>
                <a:ea typeface="宋体" panose="02010600030101010101" pitchFamily="2" charset="-122"/>
              </a:rPr>
              <a:t>2.2 </a:t>
            </a:r>
            <a:r>
              <a:rPr lang="zh-CN" altLang="en-US" sz="2200" b="1">
                <a:latin typeface="宋体" panose="02010600030101010101" pitchFamily="2" charset="-122"/>
                <a:ea typeface="宋体" panose="02010600030101010101" pitchFamily="2" charset="-122"/>
              </a:rPr>
              <a:t>其他土方减量化措施及预期成效</a:t>
            </a:r>
            <a:endParaRPr lang="zh-CN" altLang="en-US" sz="2200" b="1">
              <a:latin typeface="宋体" panose="02010600030101010101" pitchFamily="2" charset="-122"/>
              <a:ea typeface="宋体" panose="02010600030101010101" pitchFamily="2" charset="-122"/>
            </a:endParaRPr>
          </a:p>
          <a:p>
            <a:pPr algn="l" defTabSz="266700" fontAlgn="auto">
              <a:lnSpc>
                <a:spcPct val="150000"/>
              </a:lnSpc>
              <a:buClrTx/>
              <a:buSzTx/>
              <a:buFontTx/>
            </a:pPr>
            <a:r>
              <a:rPr lang="en-US" altLang="zh-CN" sz="2200">
                <a:latin typeface="宋体" panose="02010600030101010101" pitchFamily="2" charset="-122"/>
                <a:ea typeface="宋体" panose="02010600030101010101" pitchFamily="2" charset="-122"/>
              </a:rPr>
              <a:t>  </a:t>
            </a:r>
            <a:r>
              <a:rPr lang="zh-CN" altLang="en-US" sz="2200">
                <a:latin typeface="宋体" panose="02010600030101010101" pitchFamily="2" charset="-122"/>
                <a:ea typeface="宋体" panose="02010600030101010101" pitchFamily="2" charset="-122"/>
              </a:rPr>
              <a:t>（</a:t>
            </a:r>
            <a:r>
              <a:rPr lang="zh-CN" altLang="en-US" sz="2200">
                <a:latin typeface="宋体" panose="02010600030101010101" pitchFamily="2" charset="-122"/>
                <a:ea typeface="宋体" panose="02010600030101010101" pitchFamily="2" charset="-122"/>
              </a:rPr>
              <a:t>1）采用合理的地基处理方案，在投资可控的情况下，应避免大填大挖的方案，必要时可采用原位固化、注浆加固、压（夯）实地基、复合地基等方法。</a:t>
            </a:r>
            <a:endParaRPr lang="zh-CN" altLang="en-US" sz="2200">
              <a:latin typeface="宋体" panose="02010600030101010101" pitchFamily="2" charset="-122"/>
              <a:ea typeface="宋体" panose="02010600030101010101" pitchFamily="2" charset="-122"/>
            </a:endParaRPr>
          </a:p>
          <a:p>
            <a:pPr algn="l" defTabSz="266700" fontAlgn="auto">
              <a:lnSpc>
                <a:spcPct val="150000"/>
              </a:lnSpc>
              <a:buClrTx/>
              <a:buSzTx/>
              <a:buFontTx/>
            </a:pPr>
            <a:r>
              <a:rPr lang="en-US" altLang="zh-CN" sz="2200">
                <a:latin typeface="宋体" panose="02010600030101010101" pitchFamily="2" charset="-122"/>
                <a:ea typeface="宋体" panose="02010600030101010101" pitchFamily="2" charset="-122"/>
              </a:rPr>
              <a:t>  </a:t>
            </a:r>
            <a:r>
              <a:rPr lang="zh-CN" altLang="en-US" sz="2200">
                <a:latin typeface="宋体" panose="02010600030101010101" pitchFamily="2" charset="-122"/>
                <a:ea typeface="宋体" panose="02010600030101010101" pitchFamily="2" charset="-122"/>
              </a:rPr>
              <a:t>（2）原则上应采用固化土进行路基换填，制定合理的固化土换填厚度，以减少路基挖方量。</a:t>
            </a:r>
            <a:endParaRPr lang="zh-CN" altLang="en-US" sz="2200">
              <a:latin typeface="宋体" panose="02010600030101010101" pitchFamily="2" charset="-122"/>
              <a:ea typeface="宋体" panose="02010600030101010101" pitchFamily="2" charset="-122"/>
            </a:endParaRPr>
          </a:p>
          <a:p>
            <a:pPr algn="l" defTabSz="266700" fontAlgn="auto">
              <a:lnSpc>
                <a:spcPct val="150000"/>
              </a:lnSpc>
              <a:buClrTx/>
              <a:buSzTx/>
              <a:buFontTx/>
            </a:pPr>
            <a:r>
              <a:rPr lang="en-US" altLang="zh-CN" sz="2200">
                <a:latin typeface="宋体" panose="02010600030101010101" pitchFamily="2" charset="-122"/>
                <a:ea typeface="宋体" panose="02010600030101010101" pitchFamily="2" charset="-122"/>
              </a:rPr>
              <a:t>  </a:t>
            </a:r>
            <a:r>
              <a:rPr lang="zh-CN" altLang="en-US" sz="2200">
                <a:latin typeface="宋体" panose="02010600030101010101" pitchFamily="2" charset="-122"/>
                <a:ea typeface="宋体" panose="02010600030101010101" pitchFamily="2" charset="-122"/>
              </a:rPr>
              <a:t>（</a:t>
            </a:r>
            <a:r>
              <a:rPr lang="en-US" altLang="zh-CN" sz="2200">
                <a:latin typeface="宋体" panose="02010600030101010101" pitchFamily="2" charset="-122"/>
                <a:ea typeface="宋体" panose="02010600030101010101" pitchFamily="2" charset="-122"/>
              </a:rPr>
              <a:t>3</a:t>
            </a:r>
            <a:r>
              <a:rPr lang="zh-CN" altLang="en-US" sz="2200">
                <a:latin typeface="宋体" panose="02010600030101010101" pitchFamily="2" charset="-122"/>
                <a:ea typeface="宋体" panose="02010600030101010101" pitchFamily="2" charset="-122"/>
              </a:rPr>
              <a:t>）尽量采用放坡形式收缩道路边坡。</a:t>
            </a:r>
            <a:endParaRPr lang="zh-CN" altLang="en-US" sz="2200">
              <a:latin typeface="宋体" panose="02010600030101010101" pitchFamily="2" charset="-122"/>
              <a:ea typeface="宋体" panose="02010600030101010101" pitchFamily="2" charset="-122"/>
            </a:endParaRPr>
          </a:p>
          <a:p>
            <a:pPr algn="l" defTabSz="266700" fontAlgn="auto">
              <a:lnSpc>
                <a:spcPct val="150000"/>
              </a:lnSpc>
              <a:buClrTx/>
              <a:buSzTx/>
              <a:buFontTx/>
            </a:pPr>
            <a:r>
              <a:rPr lang="en-US" altLang="zh-CN" sz="2200">
                <a:latin typeface="宋体" panose="02010600030101010101" pitchFamily="2" charset="-122"/>
                <a:ea typeface="宋体" panose="02010600030101010101" pitchFamily="2" charset="-122"/>
              </a:rPr>
              <a:t>  </a:t>
            </a:r>
            <a:r>
              <a:rPr lang="zh-CN" altLang="en-US" sz="2200">
                <a:latin typeface="宋体" panose="02010600030101010101" pitchFamily="2" charset="-122"/>
                <a:ea typeface="宋体" panose="02010600030101010101" pitchFamily="2" charset="-122"/>
              </a:rPr>
              <a:t>（</a:t>
            </a:r>
            <a:r>
              <a:rPr lang="en-US" altLang="zh-CN" sz="2200">
                <a:latin typeface="宋体" panose="02010600030101010101" pitchFamily="2" charset="-122"/>
                <a:ea typeface="宋体" panose="02010600030101010101" pitchFamily="2" charset="-122"/>
              </a:rPr>
              <a:t>4</a:t>
            </a:r>
            <a:r>
              <a:rPr lang="zh-CN" altLang="en-US" sz="2200">
                <a:latin typeface="宋体" panose="02010600030101010101" pitchFamily="2" charset="-122"/>
                <a:ea typeface="宋体" panose="02010600030101010101" pitchFamily="2" charset="-122"/>
              </a:rPr>
              <a:t>）采用非开挖施工工法。采用顶管（或牵引等）工艺施工，不再进行沟槽开完，减少挖填方量。</a:t>
            </a:r>
            <a:endParaRPr lang="zh-CN" altLang="en-US" sz="2200">
              <a:latin typeface="宋体" panose="02010600030101010101" pitchFamily="2" charset="-122"/>
              <a:ea typeface="宋体" panose="02010600030101010101" pitchFamily="2" charset="-122"/>
            </a:endParaRPr>
          </a:p>
          <a:p>
            <a:pPr algn="l" defTabSz="266700" fontAlgn="auto">
              <a:lnSpc>
                <a:spcPct val="150000"/>
              </a:lnSpc>
              <a:buClrTx/>
              <a:buSzTx/>
              <a:buFontTx/>
            </a:pPr>
            <a:r>
              <a:rPr lang="en-US" altLang="zh-CN" sz="2200">
                <a:latin typeface="宋体" panose="02010600030101010101" pitchFamily="2" charset="-122"/>
                <a:ea typeface="宋体" panose="02010600030101010101" pitchFamily="2" charset="-122"/>
              </a:rPr>
              <a:t>  </a:t>
            </a:r>
            <a:r>
              <a:rPr lang="zh-CN" altLang="en-US" sz="2200">
                <a:latin typeface="宋体" panose="02010600030101010101" pitchFamily="2" charset="-122"/>
                <a:ea typeface="宋体" panose="02010600030101010101" pitchFamily="2" charset="-122"/>
              </a:rPr>
              <a:t>（</a:t>
            </a:r>
            <a:r>
              <a:rPr lang="en-US" altLang="zh-CN" sz="2200">
                <a:latin typeface="宋体" panose="02010600030101010101" pitchFamily="2" charset="-122"/>
                <a:ea typeface="宋体" panose="02010600030101010101" pitchFamily="2" charset="-122"/>
              </a:rPr>
              <a:t>5</a:t>
            </a:r>
            <a:r>
              <a:rPr lang="zh-CN" altLang="en-US" sz="2200">
                <a:latin typeface="宋体" panose="02010600030101010101" pitchFamily="2" charset="-122"/>
                <a:ea typeface="宋体" panose="02010600030101010101" pitchFamily="2" charset="-122"/>
              </a:rPr>
              <a:t>）采用支护开挖施工工法。在投资可控的前提下，管沟开挖方式由放坡改为支护开挖，减少挖填方量。</a:t>
            </a:r>
            <a:endParaRPr lang="zh-CN" altLang="en-US" sz="22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44081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512253" y="1889443"/>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3 </a:t>
            </a:r>
            <a:r>
              <a:rPr lang="zh-CN" altLang="en-US" sz="2800" b="1">
                <a:solidFill>
                  <a:schemeClr val="tx1"/>
                </a:solidFill>
                <a:latin typeface="宋体" panose="02010600030101010101" pitchFamily="2" charset="-122"/>
                <a:ea typeface="宋体" panose="02010600030101010101" pitchFamily="2" charset="-122"/>
              </a:rPr>
              <a:t>挖填方量测算表</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512570" y="2483485"/>
            <a:ext cx="10319385" cy="1005205"/>
          </a:xfrm>
          <a:prstGeom prst="rect">
            <a:avLst/>
          </a:prstGeom>
        </p:spPr>
        <p:txBody>
          <a:bodyPr>
            <a:noAutofit/>
          </a:bodyPr>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3.1 </a:t>
            </a:r>
            <a:r>
              <a:rPr lang="zh-CN" altLang="en-US" sz="2200" b="1">
                <a:solidFill>
                  <a:schemeClr val="tx1"/>
                </a:solidFill>
                <a:latin typeface="宋体" panose="02010600030101010101" pitchFamily="2" charset="-122"/>
                <a:ea typeface="宋体" panose="02010600030101010101" pitchFamily="2" charset="-122"/>
              </a:rPr>
              <a:t>挖方量测算（按土质分类）</a:t>
            </a:r>
            <a:endParaRPr lang="zh-CN" altLang="en-US" sz="2200" b="1">
              <a:solidFill>
                <a:schemeClr val="tx1"/>
              </a:solidFill>
              <a:latin typeface="宋体" panose="02010600030101010101" pitchFamily="2" charset="-122"/>
              <a:ea typeface="宋体" panose="02010600030101010101" pitchFamily="2" charset="-122"/>
            </a:endParaRPr>
          </a:p>
          <a:p>
            <a:pPr marL="0" indent="0" algn="ctr"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chemeClr val="tx1"/>
                </a:solidFill>
                <a:latin typeface="宋体" panose="02010600030101010101" pitchFamily="2" charset="-122"/>
                <a:ea typeface="宋体" panose="02010600030101010101" pitchFamily="2" charset="-122"/>
              </a:rPr>
              <a:t>表格</a:t>
            </a:r>
            <a:r>
              <a:rPr lang="en-US" altLang="zh-CN" sz="2200" b="1">
                <a:solidFill>
                  <a:schemeClr val="tx1"/>
                </a:solidFill>
                <a:latin typeface="宋体" panose="02010600030101010101" pitchFamily="2" charset="-122"/>
                <a:ea typeface="宋体" panose="02010600030101010101" pitchFamily="2" charset="-122"/>
              </a:rPr>
              <a:t>2  </a:t>
            </a:r>
            <a:r>
              <a:rPr lang="zh-CN" altLang="en-US" sz="2200" b="1">
                <a:solidFill>
                  <a:schemeClr val="tx1"/>
                </a:solidFill>
                <a:latin typeface="宋体" panose="02010600030101010101" pitchFamily="2" charset="-122"/>
                <a:ea typeface="宋体" panose="02010600030101010101" pitchFamily="2" charset="-122"/>
              </a:rPr>
              <a:t>挖方量测算表</a:t>
            </a:r>
            <a:endParaRPr lang="zh-CN" altLang="en-US" sz="2200" b="1">
              <a:solidFill>
                <a:schemeClr val="tx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2160905" y="3618230"/>
            <a:ext cx="10142220" cy="600583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44081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5" name="文本框 4"/>
          <p:cNvSpPr txBox="1"/>
          <p:nvPr/>
        </p:nvSpPr>
        <p:spPr>
          <a:xfrm>
            <a:off x="1512570" y="2484755"/>
            <a:ext cx="10319385" cy="1005205"/>
          </a:xfrm>
          <a:prstGeom prst="rect">
            <a:avLst/>
          </a:prstGeom>
        </p:spPr>
        <p:txBody>
          <a:bodyPr>
            <a:noAutofit/>
          </a:bodyPr>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3.2 </a:t>
            </a:r>
            <a:r>
              <a:rPr lang="zh-CN" altLang="en-US" sz="2200" b="1">
                <a:solidFill>
                  <a:schemeClr val="tx1"/>
                </a:solidFill>
                <a:latin typeface="宋体" panose="02010600030101010101" pitchFamily="2" charset="-122"/>
                <a:ea typeface="宋体" panose="02010600030101010101" pitchFamily="2" charset="-122"/>
              </a:rPr>
              <a:t>土体场内利用</a:t>
            </a:r>
            <a:r>
              <a:rPr lang="en-US" altLang="zh-CN" sz="2200" b="1">
                <a:solidFill>
                  <a:schemeClr val="tx1"/>
                </a:solidFill>
                <a:latin typeface="宋体" panose="02010600030101010101" pitchFamily="2" charset="-122"/>
                <a:ea typeface="宋体" panose="02010600030101010101" pitchFamily="2" charset="-122"/>
              </a:rPr>
              <a:t> </a:t>
            </a:r>
            <a:endParaRPr lang="en-US" altLang="zh-CN" sz="2200" b="1">
              <a:solidFill>
                <a:schemeClr val="tx1"/>
              </a:solidFill>
              <a:latin typeface="宋体" panose="02010600030101010101" pitchFamily="2" charset="-122"/>
              <a:ea typeface="宋体" panose="02010600030101010101" pitchFamily="2" charset="-122"/>
            </a:endParaRPr>
          </a:p>
          <a:p>
            <a:pPr marL="0" indent="0" algn="ctr"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chemeClr val="tx1"/>
                </a:solidFill>
                <a:latin typeface="宋体" panose="02010600030101010101" pitchFamily="2" charset="-122"/>
                <a:ea typeface="宋体" panose="02010600030101010101" pitchFamily="2" charset="-122"/>
              </a:rPr>
              <a:t>表格</a:t>
            </a:r>
            <a:r>
              <a:rPr lang="en-US" altLang="zh-CN" sz="2200" b="1">
                <a:solidFill>
                  <a:schemeClr val="tx1"/>
                </a:solidFill>
                <a:latin typeface="宋体" panose="02010600030101010101" pitchFamily="2" charset="-122"/>
                <a:ea typeface="宋体" panose="02010600030101010101" pitchFamily="2" charset="-122"/>
              </a:rPr>
              <a:t>3</a:t>
            </a: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chemeClr val="tx1"/>
                </a:solidFill>
                <a:latin typeface="宋体" panose="02010600030101010101" pitchFamily="2" charset="-122"/>
                <a:ea typeface="宋体" panose="02010600030101010101" pitchFamily="2" charset="-122"/>
              </a:rPr>
              <a:t>土体场内利用表</a:t>
            </a:r>
            <a:endParaRPr lang="zh-CN" altLang="en-US" sz="2200" b="1">
              <a:solidFill>
                <a:schemeClr val="tx1"/>
              </a:solidFill>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2502535" y="3689985"/>
            <a:ext cx="10117455" cy="4292600"/>
          </a:xfrm>
          <a:prstGeom prst="rect">
            <a:avLst/>
          </a:prstGeom>
        </p:spPr>
      </p:pic>
      <p:sp>
        <p:nvSpPr>
          <p:cNvPr id="9" name="文本框 8"/>
          <p:cNvSpPr txBox="1"/>
          <p:nvPr/>
        </p:nvSpPr>
        <p:spPr>
          <a:xfrm>
            <a:off x="1512253" y="1889443"/>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3 </a:t>
            </a:r>
            <a:r>
              <a:rPr lang="zh-CN" altLang="en-US" sz="2800" b="1">
                <a:solidFill>
                  <a:schemeClr val="tx1"/>
                </a:solidFill>
                <a:latin typeface="宋体" panose="02010600030101010101" pitchFamily="2" charset="-122"/>
                <a:ea typeface="宋体" panose="02010600030101010101" pitchFamily="2" charset="-122"/>
              </a:rPr>
              <a:t>挖填方量测算表</a:t>
            </a:r>
            <a:endParaRPr lang="zh-CN" altLang="en-US" sz="2800" b="1">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44081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5" name="文本框 4"/>
          <p:cNvSpPr txBox="1"/>
          <p:nvPr/>
        </p:nvSpPr>
        <p:spPr>
          <a:xfrm>
            <a:off x="1512570" y="2538095"/>
            <a:ext cx="10319385" cy="1005205"/>
          </a:xfrm>
          <a:prstGeom prst="rect">
            <a:avLst/>
          </a:prstGeom>
        </p:spPr>
        <p:txBody>
          <a:bodyPr>
            <a:noAutofit/>
          </a:bodyPr>
          <a:p>
            <a:pPr marL="0" indent="0" algn="just" defTabSz="266700">
              <a:lnSpc>
                <a:spcPct val="150000"/>
              </a:lnSpc>
              <a:spcBef>
                <a:spcPct val="0"/>
              </a:spcBef>
              <a:spcAft>
                <a:spcPct val="0"/>
              </a:spcAft>
            </a:pPr>
            <a:r>
              <a:rPr lang="en-US" altLang="zh-CN" sz="2200" b="1">
                <a:latin typeface="宋体" panose="02010600030101010101" pitchFamily="2" charset="-122"/>
                <a:ea typeface="宋体" panose="02010600030101010101" pitchFamily="2" charset="-122"/>
                <a:sym typeface="+mn-ea"/>
              </a:rPr>
              <a:t>3.3 </a:t>
            </a:r>
            <a:r>
              <a:rPr lang="zh-CN" altLang="en-US" sz="2200" b="1">
                <a:latin typeface="宋体" panose="02010600030101010101" pitchFamily="2" charset="-122"/>
                <a:ea typeface="宋体" panose="02010600030101010101" pitchFamily="2" charset="-122"/>
                <a:sym typeface="+mn-ea"/>
              </a:rPr>
              <a:t>填方量测算（按用途分类）</a:t>
            </a:r>
            <a:endParaRPr lang="zh-CN" altLang="en-US" sz="2200" b="1">
              <a:solidFill>
                <a:schemeClr val="tx1"/>
              </a:solidFill>
              <a:latin typeface="宋体" panose="02010600030101010101" pitchFamily="2" charset="-122"/>
              <a:ea typeface="宋体" panose="02010600030101010101" pitchFamily="2" charset="-122"/>
            </a:endParaRPr>
          </a:p>
          <a:p>
            <a:pPr marL="0" indent="0" algn="ctr"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chemeClr val="tx1"/>
                </a:solidFill>
                <a:latin typeface="宋体" panose="02010600030101010101" pitchFamily="2" charset="-122"/>
                <a:ea typeface="宋体" panose="02010600030101010101" pitchFamily="2" charset="-122"/>
              </a:rPr>
              <a:t>表格</a:t>
            </a:r>
            <a:r>
              <a:rPr lang="en-US" altLang="zh-CN" sz="2200" b="1">
                <a:solidFill>
                  <a:schemeClr val="tx1"/>
                </a:solidFill>
                <a:latin typeface="宋体" panose="02010600030101010101" pitchFamily="2" charset="-122"/>
                <a:ea typeface="宋体" panose="02010600030101010101" pitchFamily="2" charset="-122"/>
              </a:rPr>
              <a:t>4</a:t>
            </a: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chemeClr val="tx1"/>
                </a:solidFill>
                <a:latin typeface="宋体" panose="02010600030101010101" pitchFamily="2" charset="-122"/>
                <a:ea typeface="宋体" panose="02010600030101010101" pitchFamily="2" charset="-122"/>
              </a:rPr>
              <a:t>填方量测算表</a:t>
            </a:r>
            <a:endParaRPr lang="zh-CN" altLang="en-US" sz="2200" b="1">
              <a:solidFill>
                <a:schemeClr val="tx1"/>
              </a:solidFill>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2232660" y="3618230"/>
            <a:ext cx="10157460" cy="5880735"/>
          </a:xfrm>
          <a:prstGeom prst="rect">
            <a:avLst/>
          </a:prstGeom>
        </p:spPr>
      </p:pic>
      <p:sp>
        <p:nvSpPr>
          <p:cNvPr id="8" name="文本框 7"/>
          <p:cNvSpPr txBox="1"/>
          <p:nvPr/>
        </p:nvSpPr>
        <p:spPr>
          <a:xfrm>
            <a:off x="1512253" y="1889443"/>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3 </a:t>
            </a:r>
            <a:r>
              <a:rPr lang="zh-CN" altLang="en-US" sz="2800" b="1">
                <a:solidFill>
                  <a:schemeClr val="tx1"/>
                </a:solidFill>
                <a:latin typeface="宋体" panose="02010600030101010101" pitchFamily="2" charset="-122"/>
                <a:ea typeface="宋体" panose="02010600030101010101" pitchFamily="2" charset="-122"/>
              </a:rPr>
              <a:t>挖填方量测算表</a:t>
            </a:r>
            <a:endParaRPr lang="zh-CN" altLang="en-US" sz="2800" b="1">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10755" y="4857885"/>
            <a:ext cx="297968" cy="518284"/>
          </a:xfrm>
          <a:prstGeom prst="rect">
            <a:avLst/>
          </a:prstGeom>
          <a:noFill/>
        </p:spPr>
        <p:txBody>
          <a:bodyPr wrap="none" lIns="147511" tIns="73756" rIns="147511" bIns="73756" rtlCol="0">
            <a:spAutoFit/>
          </a:bodyPr>
          <a:lstStyle/>
          <a:p>
            <a:endParaRPr kumimoji="1" lang="zh-CN" altLang="en-US" dirty="0"/>
          </a:p>
        </p:txBody>
      </p:sp>
      <p:sp>
        <p:nvSpPr>
          <p:cNvPr id="31" name="文本框 30"/>
          <p:cNvSpPr txBox="1"/>
          <p:nvPr/>
        </p:nvSpPr>
        <p:spPr>
          <a:xfrm>
            <a:off x="1440815" y="1169670"/>
            <a:ext cx="9878695" cy="827405"/>
          </a:xfrm>
          <a:prstGeom prst="rect">
            <a:avLst/>
          </a:prstGeom>
          <a:noFill/>
        </p:spPr>
        <p:txBody>
          <a:bodyPr wrap="square" lIns="147511" tIns="73756" rIns="147511" bIns="73756" rtlCol="0">
            <a:noAutofit/>
          </a:bodyPr>
          <a:lstStyle/>
          <a:p>
            <a:pPr defTabSz="1475105">
              <a:defRPr/>
            </a:pPr>
            <a:r>
              <a:rPr lang="zh-CN" altLang="en-US" sz="3400" dirty="0">
                <a:solidFill>
                  <a:schemeClr val="tx1"/>
                </a:solidFill>
                <a:latin typeface="微软雅黑" panose="020B0503020204020204" pitchFamily="34" charset="-122"/>
                <a:ea typeface="微软雅黑" panose="020B0503020204020204" pitchFamily="34" charset="-122"/>
                <a:cs typeface="+mj-cs"/>
              </a:rPr>
              <a:t>一、</a:t>
            </a:r>
            <a:r>
              <a:rPr lang="zh-CN" altLang="en-US" sz="3400" kern="0" dirty="0">
                <a:solidFill>
                  <a:schemeClr val="tx1"/>
                </a:solidFill>
                <a:latin typeface="微软雅黑" panose="020B0503020204020204" pitchFamily="34" charset="-122"/>
                <a:ea typeface="微软雅黑" panose="020B0503020204020204" pitchFamily="34" charset="-122"/>
                <a:cs typeface="+mj-cs"/>
              </a:rPr>
              <a:t>土方平衡专项论证报告（市政工程）</a:t>
            </a:r>
            <a:endParaRPr lang="zh-CN" altLang="en-US" sz="3400" kern="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512253" y="1889443"/>
            <a:ext cx="5080000" cy="737235"/>
          </a:xfrm>
          <a:prstGeom prst="rect">
            <a:avLst/>
          </a:prstGeom>
        </p:spPr>
        <p:txBody>
          <a:bodyPr>
            <a:spAutoFit/>
          </a:bodyPr>
          <a:p>
            <a:pPr marL="0" algn="l" defTabSz="266700">
              <a:lnSpc>
                <a:spcPct val="150000"/>
              </a:lnSpc>
              <a:buClrTx/>
              <a:buSzTx/>
              <a:buFontTx/>
            </a:pPr>
            <a:r>
              <a:rPr lang="en-US" altLang="zh-CN" sz="2800" b="1">
                <a:solidFill>
                  <a:schemeClr val="tx1"/>
                </a:solidFill>
                <a:latin typeface="宋体" panose="02010600030101010101" pitchFamily="2" charset="-122"/>
                <a:ea typeface="宋体" panose="02010600030101010101" pitchFamily="2" charset="-122"/>
              </a:rPr>
              <a:t>4 </a:t>
            </a:r>
            <a:r>
              <a:rPr lang="zh-CN" altLang="en-US" sz="2800" b="1">
                <a:solidFill>
                  <a:schemeClr val="tx1"/>
                </a:solidFill>
                <a:latin typeface="宋体" panose="02010600030101010101" pitchFamily="2" charset="-122"/>
                <a:ea typeface="宋体" panose="02010600030101010101" pitchFamily="2" charset="-122"/>
              </a:rPr>
              <a:t>土方平衡计算</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5" name="文本框 4"/>
          <p:cNvSpPr txBox="1"/>
          <p:nvPr/>
        </p:nvSpPr>
        <p:spPr>
          <a:xfrm>
            <a:off x="1512570" y="2483485"/>
            <a:ext cx="10319385" cy="1005205"/>
          </a:xfrm>
          <a:prstGeom prst="rect">
            <a:avLst/>
          </a:prstGeom>
        </p:spPr>
        <p:txBody>
          <a:bodyPr>
            <a:noAutofit/>
          </a:bodyPr>
          <a:p>
            <a:pPr marL="0" indent="0" algn="just"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4.1 </a:t>
            </a:r>
            <a:r>
              <a:rPr lang="zh-CN" altLang="en-US" sz="2200" b="1">
                <a:solidFill>
                  <a:schemeClr val="tx1"/>
                </a:solidFill>
                <a:latin typeface="宋体" panose="02010600030101010101" pitchFamily="2" charset="-122"/>
                <a:ea typeface="宋体" panose="02010600030101010101" pitchFamily="2" charset="-122"/>
              </a:rPr>
              <a:t>土方平衡汇总表</a:t>
            </a:r>
            <a:endParaRPr lang="zh-CN" altLang="en-US" sz="2200" b="1">
              <a:solidFill>
                <a:schemeClr val="tx1"/>
              </a:solidFill>
              <a:latin typeface="宋体" panose="02010600030101010101" pitchFamily="2" charset="-122"/>
              <a:ea typeface="宋体" panose="02010600030101010101" pitchFamily="2" charset="-122"/>
            </a:endParaRPr>
          </a:p>
          <a:p>
            <a:pPr marL="0" indent="0" algn="ctr" defTabSz="266700">
              <a:lnSpc>
                <a:spcPct val="150000"/>
              </a:lnSpc>
              <a:spcBef>
                <a:spcPct val="0"/>
              </a:spcBef>
              <a:spcAft>
                <a:spcPct val="0"/>
              </a:spcAft>
            </a:pPr>
            <a:r>
              <a:rPr lang="en-US" altLang="zh-CN" sz="2200" b="1">
                <a:solidFill>
                  <a:schemeClr val="tx1"/>
                </a:solidFill>
                <a:latin typeface="宋体" panose="02010600030101010101" pitchFamily="2" charset="-122"/>
                <a:ea typeface="宋体" panose="02010600030101010101" pitchFamily="2" charset="-122"/>
              </a:rPr>
              <a:t>  </a:t>
            </a:r>
            <a:r>
              <a:rPr lang="zh-CN" altLang="en-US" sz="2200" b="1">
                <a:solidFill>
                  <a:schemeClr val="tx1"/>
                </a:solidFill>
                <a:latin typeface="宋体" panose="02010600030101010101" pitchFamily="2" charset="-122"/>
                <a:ea typeface="宋体" panose="02010600030101010101" pitchFamily="2" charset="-122"/>
              </a:rPr>
              <a:t>表格</a:t>
            </a:r>
            <a:r>
              <a:rPr lang="en-US" altLang="zh-CN" sz="2200" b="1">
                <a:solidFill>
                  <a:schemeClr val="tx1"/>
                </a:solidFill>
                <a:latin typeface="宋体" panose="02010600030101010101" pitchFamily="2" charset="-122"/>
                <a:ea typeface="宋体" panose="02010600030101010101" pitchFamily="2" charset="-122"/>
              </a:rPr>
              <a:t>5 </a:t>
            </a:r>
            <a:r>
              <a:rPr lang="zh-CN" altLang="en-US" sz="2200" b="1">
                <a:solidFill>
                  <a:schemeClr val="tx1"/>
                </a:solidFill>
                <a:latin typeface="宋体" panose="02010600030101010101" pitchFamily="2" charset="-122"/>
                <a:ea typeface="宋体" panose="02010600030101010101" pitchFamily="2" charset="-122"/>
              </a:rPr>
              <a:t>土方平衡汇总表</a:t>
            </a:r>
            <a:endParaRPr lang="zh-CN" altLang="en-US" sz="2200" b="1">
              <a:solidFill>
                <a:schemeClr val="tx1"/>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1872615" y="3618230"/>
            <a:ext cx="11231245" cy="4737100"/>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DIAGRAM_VIRTUALLY_FRAME" val="{&quot;height&quot;:453.4922834645669,&quot;left&quot;:301.31629921259844,&quot;top&quot;:197.45677165354329,&quot;width&quot;:712.9523622047243}"/>
</p:tagLst>
</file>

<file path=ppt/tags/tag2.xml><?xml version="1.0" encoding="utf-8"?>
<p:tagLst xmlns:p="http://schemas.openxmlformats.org/presentationml/2006/main">
  <p:tag name="KSO_WM_DIAGRAM_VIRTUALLY_FRAME" val="{&quot;height&quot;:453.4922834645669,&quot;left&quot;:301.31629921259844,&quot;top&quot;:197.45677165354329,&quot;width&quot;:712.9523622047243}"/>
</p:tagLst>
</file>

<file path=ppt/tags/tag3.xml><?xml version="1.0" encoding="utf-8"?>
<p:tagLst xmlns:p="http://schemas.openxmlformats.org/presentationml/2006/main">
  <p:tag name="KSO_WM_DIAGRAM_VIRTUALLY_FRAME" val="{&quot;height&quot;:453.4922834645669,&quot;left&quot;:301.31629921259844,&quot;top&quot;:197.45677165354329,&quot;width&quot;:712.9523622047243}"/>
</p:tagLst>
</file>

<file path=ppt/tags/tag4.xml><?xml version="1.0" encoding="utf-8"?>
<p:tagLst xmlns:p="http://schemas.openxmlformats.org/presentationml/2006/main">
  <p:tag name="KSO_WM_DIAGRAM_VIRTUALLY_FRAME" val="{&quot;height&quot;:453.4922834645669,&quot;left&quot;:301.31629921259844,&quot;top&quot;:197.45677165354329,&quot;width&quot;:712.9523622047243}"/>
</p:tagLst>
</file>

<file path=ppt/tags/tag5.xml><?xml version="1.0" encoding="utf-8"?>
<p:tagLst xmlns:p="http://schemas.openxmlformats.org/presentationml/2006/main">
  <p:tag name="KSO_WM_DIAGRAM_VIRTUALLY_FRAME" val="{&quot;height&quot;:453.4922834645669,&quot;left&quot;:301.31629921259844,&quot;top&quot;:197.45677165354329,&quot;width&quot;:712.9523622047243}"/>
</p:tagLst>
</file>

<file path=ppt/tags/tag6.xml><?xml version="1.0" encoding="utf-8"?>
<p:tagLst xmlns:p="http://schemas.openxmlformats.org/presentationml/2006/main">
  <p:tag name="KSO_WM_DIAGRAM_VIRTUALLY_FRAME" val="{&quot;height&quot;:453.4922834645669,&quot;left&quot;:301.31629921259844,&quot;top&quot;:197.45677165354329,&quot;width&quot;:712.9523622047243}"/>
</p:tagLst>
</file>

<file path=ppt/tags/tag7.xml><?xml version="1.0" encoding="utf-8"?>
<p:tagLst xmlns:p="http://schemas.openxmlformats.org/presentationml/2006/main">
  <p:tag name="KSO_WM_DIAGRAM_VIRTUALLY_FRAME" val="{&quot;height&quot;:453.4922834645669,&quot;left&quot;:301.31629921259844,&quot;top&quot;:197.45677165354329,&quot;width&quot;:712.9523622047243}"/>
</p:tagLst>
</file>

<file path=ppt/tags/tag8.xml><?xml version="1.0" encoding="utf-8"?>
<p:tagLst xmlns:p="http://schemas.openxmlformats.org/presentationml/2006/main">
  <p:tag name="KSO_WM_DIAGRAM_VIRTUALLY_FRAME" val="{&quot;height&quot;:453.4922834645669,&quot;left&quot;:301.31629921259844,&quot;top&quot;:197.45677165354329,&quot;width&quot;:712.9523622047243}"/>
</p:tagLst>
</file>

<file path=ppt/theme/theme1.xml><?xml version="1.0" encoding="utf-8"?>
<a:theme xmlns:a="http://schemas.openxmlformats.org/drawingml/2006/main" name="Office 主题">
  <a:themeElements>
    <a:clrScheme name="自定义 472">
      <a:dk1>
        <a:sysClr val="windowText" lastClr="000000"/>
      </a:dk1>
      <a:lt1>
        <a:sysClr val="window" lastClr="FFFFFF"/>
      </a:lt1>
      <a:dk2>
        <a:srgbClr val="44546A"/>
      </a:dk2>
      <a:lt2>
        <a:srgbClr val="E7E6E6"/>
      </a:lt2>
      <a:accent1>
        <a:srgbClr val="4681A3"/>
      </a:accent1>
      <a:accent2>
        <a:srgbClr val="3F506C"/>
      </a:accent2>
      <a:accent3>
        <a:srgbClr val="33415B"/>
      </a:accent3>
      <a:accent4>
        <a:srgbClr val="5B9BD5"/>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BDBCC"/>
        </a:soli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72">
      <a:dk1>
        <a:sysClr val="windowText" lastClr="000000"/>
      </a:dk1>
      <a:lt1>
        <a:sysClr val="window" lastClr="FFFFFF"/>
      </a:lt1>
      <a:dk2>
        <a:srgbClr val="44546A"/>
      </a:dk2>
      <a:lt2>
        <a:srgbClr val="E7E6E6"/>
      </a:lt2>
      <a:accent1>
        <a:srgbClr val="4681A3"/>
      </a:accent1>
      <a:accent2>
        <a:srgbClr val="3F506C"/>
      </a:accent2>
      <a:accent3>
        <a:srgbClr val="33415B"/>
      </a:accent3>
      <a:accent4>
        <a:srgbClr val="5B9BD5"/>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BDBCC"/>
        </a:soli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3097</Words>
  <Application>WPS 演示</Application>
  <PresentationFormat>自定义</PresentationFormat>
  <Paragraphs>175</Paragraphs>
  <Slides>19</Slides>
  <Notes>4</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19</vt:i4>
      </vt:variant>
    </vt:vector>
  </HeadingPairs>
  <TitlesOfParts>
    <vt:vector size="31" baseType="lpstr">
      <vt:lpstr>Arial</vt:lpstr>
      <vt:lpstr>宋体</vt:lpstr>
      <vt:lpstr>Wingdings</vt:lpstr>
      <vt:lpstr>微软雅黑</vt:lpstr>
      <vt:lpstr>黑体</vt:lpstr>
      <vt:lpstr>Segoe UI</vt:lpstr>
      <vt:lpstr>微软雅黑 Light</vt:lpstr>
      <vt:lpstr>Calibri</vt:lpstr>
      <vt:lpstr>Arial Unicode MS</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BMEDI</dc:creator>
  <cp:lastModifiedBy>青蛙王子</cp:lastModifiedBy>
  <cp:revision>531</cp:revision>
  <dcterms:created xsi:type="dcterms:W3CDTF">2015-05-05T08:02:00Z</dcterms:created>
  <dcterms:modified xsi:type="dcterms:W3CDTF">2026-04-10T01:57:08Z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4DF1C40F2A58421AB0354081B766B992_12</vt:lpwstr>
  </property>
</Properties>
</file>