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2.svg" ContentType="image/svg+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20"/>
  </p:handoutMasterIdLst>
  <p:sldIdLst>
    <p:sldId id="256" r:id="rId3"/>
    <p:sldId id="257" r:id="rId5"/>
    <p:sldId id="258" r:id="rId6"/>
    <p:sldId id="259" r:id="rId7"/>
    <p:sldId id="261" r:id="rId8"/>
    <p:sldId id="263" r:id="rId9"/>
    <p:sldId id="273" r:id="rId10"/>
    <p:sldId id="274" r:id="rId11"/>
    <p:sldId id="275" r:id="rId12"/>
    <p:sldId id="267" r:id="rId13"/>
    <p:sldId id="268" r:id="rId14"/>
    <p:sldId id="269" r:id="rId15"/>
    <p:sldId id="270" r:id="rId16"/>
    <p:sldId id="271" r:id="rId17"/>
    <p:sldId id="282" r:id="rId18"/>
    <p:sldId id="272" r:id="rId19"/>
  </p:sldIdLst>
  <p:sldSz cx="12192000" cy="6858000"/>
  <p:notesSz cx="6858000" cy="12192000"/>
  <p:custDataLst>
    <p:tags r:id="rId24"/>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EA29C"/>
    <a:srgbClr val="55797A"/>
    <a:srgbClr val="F9F8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gs" Target="tags/tag21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61171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611717"/>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1580284"/>
            <a:ext cx="2971800" cy="611716"/>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11580284"/>
            <a:ext cx="2971800" cy="611716"/>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sz="1600"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zh-CN"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4" Type="http://schemas.openxmlformats.org/officeDocument/2006/relationships/notesSlide" Target="../notesSlides/notesSlide10.xml"/><Relationship Id="rId33" Type="http://schemas.openxmlformats.org/officeDocument/2006/relationships/slideLayout" Target="../slideLayouts/slideLayout1.xml"/><Relationship Id="rId32" Type="http://schemas.openxmlformats.org/officeDocument/2006/relationships/tags" Target="../tags/tag108.xml"/><Relationship Id="rId31" Type="http://schemas.openxmlformats.org/officeDocument/2006/relationships/tags" Target="../tags/tag107.xml"/><Relationship Id="rId30" Type="http://schemas.openxmlformats.org/officeDocument/2006/relationships/tags" Target="../tags/tag106.xml"/><Relationship Id="rId3" Type="http://schemas.openxmlformats.org/officeDocument/2006/relationships/tags" Target="../tags/tag79.xml"/><Relationship Id="rId29" Type="http://schemas.openxmlformats.org/officeDocument/2006/relationships/tags" Target="../tags/tag105.xml"/><Relationship Id="rId28" Type="http://schemas.openxmlformats.org/officeDocument/2006/relationships/tags" Target="../tags/tag104.xml"/><Relationship Id="rId27" Type="http://schemas.openxmlformats.org/officeDocument/2006/relationships/tags" Target="../tags/tag103.xml"/><Relationship Id="rId26" Type="http://schemas.openxmlformats.org/officeDocument/2006/relationships/tags" Target="../tags/tag102.xml"/><Relationship Id="rId25" Type="http://schemas.openxmlformats.org/officeDocument/2006/relationships/tags" Target="../tags/tag101.xml"/><Relationship Id="rId24" Type="http://schemas.openxmlformats.org/officeDocument/2006/relationships/tags" Target="../tags/tag100.xml"/><Relationship Id="rId23" Type="http://schemas.openxmlformats.org/officeDocument/2006/relationships/tags" Target="../tags/tag99.xml"/><Relationship Id="rId22" Type="http://schemas.openxmlformats.org/officeDocument/2006/relationships/tags" Target="../tags/tag98.xml"/><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tags" Target="../tags/tag78.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9" Type="http://schemas.openxmlformats.org/officeDocument/2006/relationships/notesSlide" Target="../notesSlides/notesSlide11.xml"/><Relationship Id="rId38" Type="http://schemas.openxmlformats.org/officeDocument/2006/relationships/slideLayout" Target="../slideLayouts/slideLayout1.xml"/><Relationship Id="rId37" Type="http://schemas.openxmlformats.org/officeDocument/2006/relationships/tags" Target="../tags/tag144.xml"/><Relationship Id="rId36" Type="http://schemas.openxmlformats.org/officeDocument/2006/relationships/tags" Target="../tags/tag143.xml"/><Relationship Id="rId35" Type="http://schemas.openxmlformats.org/officeDocument/2006/relationships/tags" Target="../tags/tag142.xml"/><Relationship Id="rId34" Type="http://schemas.openxmlformats.org/officeDocument/2006/relationships/tags" Target="../tags/tag141.xml"/><Relationship Id="rId33" Type="http://schemas.openxmlformats.org/officeDocument/2006/relationships/tags" Target="../tags/tag140.xml"/><Relationship Id="rId32" Type="http://schemas.openxmlformats.org/officeDocument/2006/relationships/tags" Target="../tags/tag139.xml"/><Relationship Id="rId31" Type="http://schemas.openxmlformats.org/officeDocument/2006/relationships/tags" Target="../tags/tag138.xml"/><Relationship Id="rId30" Type="http://schemas.openxmlformats.org/officeDocument/2006/relationships/tags" Target="../tags/tag137.xml"/><Relationship Id="rId3" Type="http://schemas.openxmlformats.org/officeDocument/2006/relationships/tags" Target="../tags/tag110.xml"/><Relationship Id="rId29" Type="http://schemas.openxmlformats.org/officeDocument/2006/relationships/tags" Target="../tags/tag136.xml"/><Relationship Id="rId28" Type="http://schemas.openxmlformats.org/officeDocument/2006/relationships/tags" Target="../tags/tag135.xml"/><Relationship Id="rId27" Type="http://schemas.openxmlformats.org/officeDocument/2006/relationships/tags" Target="../tags/tag134.xml"/><Relationship Id="rId26" Type="http://schemas.openxmlformats.org/officeDocument/2006/relationships/tags" Target="../tags/tag133.xml"/><Relationship Id="rId25" Type="http://schemas.openxmlformats.org/officeDocument/2006/relationships/tags" Target="../tags/tag132.xml"/><Relationship Id="rId24" Type="http://schemas.openxmlformats.org/officeDocument/2006/relationships/tags" Target="../tags/tag131.xml"/><Relationship Id="rId23" Type="http://schemas.openxmlformats.org/officeDocument/2006/relationships/tags" Target="../tags/tag130.xml"/><Relationship Id="rId22" Type="http://schemas.openxmlformats.org/officeDocument/2006/relationships/tags" Target="../tags/tag129.xml"/><Relationship Id="rId21" Type="http://schemas.openxmlformats.org/officeDocument/2006/relationships/tags" Target="../tags/tag128.xml"/><Relationship Id="rId20" Type="http://schemas.openxmlformats.org/officeDocument/2006/relationships/tags" Target="../tags/tag127.xml"/><Relationship Id="rId2" Type="http://schemas.openxmlformats.org/officeDocument/2006/relationships/tags" Target="../tags/tag109.xml"/><Relationship Id="rId19" Type="http://schemas.openxmlformats.org/officeDocument/2006/relationships/tags" Target="../tags/tag126.xml"/><Relationship Id="rId18" Type="http://schemas.openxmlformats.org/officeDocument/2006/relationships/tags" Target="../tags/tag125.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9" Type="http://schemas.openxmlformats.org/officeDocument/2006/relationships/notesSlide" Target="../notesSlides/notesSlide12.xml"/><Relationship Id="rId18" Type="http://schemas.openxmlformats.org/officeDocument/2006/relationships/slideLayout" Target="../slideLayouts/slideLayout1.xml"/><Relationship Id="rId17" Type="http://schemas.openxmlformats.org/officeDocument/2006/relationships/tags" Target="../tags/tag160.xml"/><Relationship Id="rId16" Type="http://schemas.openxmlformats.org/officeDocument/2006/relationships/tags" Target="../tags/tag159.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9" Type="http://schemas.openxmlformats.org/officeDocument/2006/relationships/notesSlide" Target="../notesSlides/notesSlide13.xml"/><Relationship Id="rId18" Type="http://schemas.openxmlformats.org/officeDocument/2006/relationships/slideLayout" Target="../slideLayouts/slideLayout1.xml"/><Relationship Id="rId17" Type="http://schemas.openxmlformats.org/officeDocument/2006/relationships/tags" Target="../tags/tag176.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6" Type="http://schemas.openxmlformats.org/officeDocument/2006/relationships/notesSlide" Target="../notesSlides/notesSlide14.xml"/><Relationship Id="rId15" Type="http://schemas.openxmlformats.org/officeDocument/2006/relationships/slideLayout" Target="../slideLayouts/slideLayout1.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2" Type="http://schemas.openxmlformats.org/officeDocument/2006/relationships/notesSlide" Target="../notesSlides/notesSlide15.xml"/><Relationship Id="rId21" Type="http://schemas.openxmlformats.org/officeDocument/2006/relationships/slideLayout" Target="../slideLayouts/slideLayout1.xml"/><Relationship Id="rId20" Type="http://schemas.openxmlformats.org/officeDocument/2006/relationships/tags" Target="../tags/tag208.xml"/><Relationship Id="rId2" Type="http://schemas.openxmlformats.org/officeDocument/2006/relationships/tags" Target="../tags/tag190.xml"/><Relationship Id="rId19" Type="http://schemas.openxmlformats.org/officeDocument/2006/relationships/tags" Target="../tags/tag207.xml"/><Relationship Id="rId18" Type="http://schemas.openxmlformats.org/officeDocument/2006/relationships/tags" Target="../tags/tag206.xml"/><Relationship Id="rId17" Type="http://schemas.openxmlformats.org/officeDocument/2006/relationships/tags" Target="../tags/tag205.xml"/><Relationship Id="rId16" Type="http://schemas.openxmlformats.org/officeDocument/2006/relationships/tags" Target="../tags/tag204.xml"/><Relationship Id="rId15" Type="http://schemas.openxmlformats.org/officeDocument/2006/relationships/tags" Target="../tags/tag203.xml"/><Relationship Id="rId14" Type="http://schemas.openxmlformats.org/officeDocument/2006/relationships/tags" Target="../tags/tag202.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8" Type="http://schemas.openxmlformats.org/officeDocument/2006/relationships/notesSlide" Target="../notesSlides/notesSlide2.xml"/><Relationship Id="rId17" Type="http://schemas.openxmlformats.org/officeDocument/2006/relationships/slideLayout" Target="../slideLayouts/slideLayout1.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image" Target="../media/image5.svg"/><Relationship Id="rId2" Type="http://schemas.openxmlformats.org/officeDocument/2006/relationships/tags" Target="../tags/tag16.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1" Type="http://schemas.openxmlformats.org/officeDocument/2006/relationships/notesSlide" Target="../notesSlides/notesSlide4.xml"/><Relationship Id="rId10" Type="http://schemas.openxmlformats.org/officeDocument/2006/relationships/slideLayout" Target="../slideLayouts/slideLayout1.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5" Type="http://schemas.openxmlformats.org/officeDocument/2006/relationships/notesSlide" Target="../notesSlides/notesSlide5.xml"/><Relationship Id="rId14" Type="http://schemas.openxmlformats.org/officeDocument/2006/relationships/slideLayout" Target="../slideLayouts/slideLayout1.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3" Type="http://schemas.openxmlformats.org/officeDocument/2006/relationships/notesSlide" Target="../notesSlides/notesSlide6.xml"/><Relationship Id="rId12" Type="http://schemas.openxmlformats.org/officeDocument/2006/relationships/slideLayout" Target="../slideLayouts/slideLayout1.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6" Type="http://schemas.openxmlformats.org/officeDocument/2006/relationships/notesSlide" Target="../notesSlides/notesSlide7.xml"/><Relationship Id="rId15" Type="http://schemas.openxmlformats.org/officeDocument/2006/relationships/slideLayout" Target="../slideLayouts/slideLayout1.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1" Type="http://schemas.openxmlformats.org/officeDocument/2006/relationships/notesSlide" Target="../notesSlides/notesSlide8.xml"/><Relationship Id="rId10" Type="http://schemas.openxmlformats.org/officeDocument/2006/relationships/slideLayout" Target="../slideLayouts/slideLayout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1" Type="http://schemas.openxmlformats.org/officeDocument/2006/relationships/notesSlide" Target="../notesSlides/notesSlide9.xml"/><Relationship Id="rId10" Type="http://schemas.openxmlformats.org/officeDocument/2006/relationships/slideLayout" Target="../slideLayouts/slideLayout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8" name="Text 6"/>
          <p:cNvSpPr/>
          <p:nvPr/>
        </p:nvSpPr>
        <p:spPr>
          <a:xfrm>
            <a:off x="2298065" y="2197100"/>
            <a:ext cx="7384415" cy="365760"/>
          </a:xfrm>
          <a:prstGeom prst="rect">
            <a:avLst/>
          </a:prstGeom>
          <a:noFill/>
        </p:spPr>
        <p:txBody>
          <a:bodyPr wrap="square" lIns="0" tIns="0" rIns="0" bIns="0" rtlCol="0" anchor="ctr"/>
          <a:lstStyle/>
          <a:p>
            <a:pPr marL="0" indent="0" algn="ctr">
              <a:buNone/>
            </a:pPr>
            <a:r>
              <a:rPr lang="en-US" sz="13800" b="1" dirty="0">
                <a:solidFill>
                  <a:srgbClr val="EEF4F2"/>
                </a:solidFill>
                <a:latin typeface="微软雅黑" panose="020B0503020204020204" pitchFamily="34" charset="-122"/>
                <a:ea typeface="微软雅黑" panose="020B0503020204020204" pitchFamily="34" charset="-122"/>
                <a:cs typeface="微软雅黑" panose="020B0503020204020204" pitchFamily="34" charset="-120"/>
              </a:rPr>
              <a:t>REPORT</a:t>
            </a:r>
            <a:endParaRPr lang="en-US" sz="13800" b="1" dirty="0">
              <a:solidFill>
                <a:srgbClr val="EEF4F2"/>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10" name="Shape 8"/>
          <p:cNvSpPr/>
          <p:nvPr/>
        </p:nvSpPr>
        <p:spPr>
          <a:xfrm>
            <a:off x="956945" y="3277235"/>
            <a:ext cx="10219690" cy="285750"/>
          </a:xfrm>
          <a:prstGeom prst="rect">
            <a:avLst/>
          </a:prstGeom>
          <a:solidFill>
            <a:srgbClr val="D8E8E4"/>
          </a:solidFill>
          <a:ln w="12700">
            <a:solidFill>
              <a:srgbClr val="D8E8E4"/>
            </a:solidFill>
            <a:prstDash val="solid"/>
          </a:ln>
        </p:spPr>
      </p:sp>
      <p:sp>
        <p:nvSpPr>
          <p:cNvPr id="2" name="Shape 0"/>
          <p:cNvSpPr/>
          <p:nvPr/>
        </p:nvSpPr>
        <p:spPr>
          <a:xfrm>
            <a:off x="91440" y="91440"/>
            <a:ext cx="320040" cy="320040"/>
          </a:xfrm>
          <a:prstGeom prst="ellipse">
            <a:avLst/>
          </a:prstGeom>
          <a:solidFill>
            <a:srgbClr val="9CB7B2">
              <a:alpha val="85000"/>
            </a:srgbClr>
          </a:solidFill>
          <a:ln w="12700">
            <a:solidFill>
              <a:srgbClr val="9CB7B2">
                <a:alpha val="0"/>
              </a:srgbClr>
            </a:solidFill>
            <a:prstDash val="solid"/>
          </a:ln>
        </p:spPr>
      </p:sp>
      <p:sp>
        <p:nvSpPr>
          <p:cNvPr id="3" name="Shape 1"/>
          <p:cNvSpPr/>
          <p:nvPr/>
        </p:nvSpPr>
        <p:spPr>
          <a:xfrm>
            <a:off x="256032" y="0"/>
            <a:ext cx="256032" cy="256032"/>
          </a:xfrm>
          <a:prstGeom prst="ellipse">
            <a:avLst/>
          </a:prstGeom>
          <a:solidFill>
            <a:srgbClr val="6F8F8D"/>
          </a:solidFill>
          <a:ln w="12700">
            <a:solidFill>
              <a:srgbClr val="6F8F8D"/>
            </a:solidFill>
            <a:prstDash val="solid"/>
          </a:ln>
        </p:spPr>
      </p:sp>
      <p:sp>
        <p:nvSpPr>
          <p:cNvPr id="4" name="Shape 2"/>
          <p:cNvSpPr/>
          <p:nvPr/>
        </p:nvSpPr>
        <p:spPr>
          <a:xfrm>
            <a:off x="10835640" y="5852160"/>
            <a:ext cx="347472" cy="347472"/>
          </a:xfrm>
          <a:prstGeom prst="ellipse">
            <a:avLst/>
          </a:prstGeom>
          <a:solidFill>
            <a:srgbClr val="DCEBE7"/>
          </a:solidFill>
          <a:ln w="12700">
            <a:solidFill>
              <a:srgbClr val="DCEBE7"/>
            </a:solidFill>
            <a:prstDash val="solid"/>
          </a:ln>
        </p:spPr>
      </p:sp>
      <p:sp>
        <p:nvSpPr>
          <p:cNvPr id="5" name="Shape 3"/>
          <p:cNvSpPr/>
          <p:nvPr/>
        </p:nvSpPr>
        <p:spPr>
          <a:xfrm>
            <a:off x="11064240" y="5623560"/>
            <a:ext cx="274320" cy="274320"/>
          </a:xfrm>
          <a:prstGeom prst="ellipse">
            <a:avLst/>
          </a:prstGeom>
          <a:solidFill>
            <a:srgbClr val="9CB7B2">
              <a:alpha val="80000"/>
            </a:srgbClr>
          </a:solidFill>
          <a:ln w="12700">
            <a:solidFill>
              <a:srgbClr val="9CB7B2">
                <a:alpha val="0"/>
              </a:srgbClr>
            </a:solidFill>
            <a:prstDash val="solid"/>
          </a:ln>
        </p:spPr>
      </p:sp>
      <p:sp>
        <p:nvSpPr>
          <p:cNvPr id="6" name="Text 4"/>
          <p:cNvSpPr/>
          <p:nvPr/>
        </p:nvSpPr>
        <p:spPr>
          <a:xfrm>
            <a:off x="411480" y="45720"/>
            <a:ext cx="411480" cy="347472"/>
          </a:xfrm>
          <a:prstGeom prst="rect">
            <a:avLst/>
          </a:prstGeom>
          <a:noFill/>
        </p:spPr>
        <p:txBody>
          <a:bodyPr wrap="square" lIns="0" tIns="0" rIns="0" bIns="0" rtlCol="0" anchor="ctr"/>
          <a:lstStyle/>
          <a:p>
            <a:pPr marL="0" indent="0">
              <a:buNone/>
            </a:pPr>
            <a:r>
              <a:rPr lang="en-US" sz="900" dirty="0">
                <a:solidFill>
                  <a:srgbClr val="9CB7B2"/>
                </a:solidFill>
              </a:rPr>
              <a:t>········</a:t>
            </a:r>
            <a:endParaRPr lang="en-US" sz="900" dirty="0"/>
          </a:p>
          <a:p>
            <a:pPr marL="0" indent="0">
              <a:buNone/>
            </a:pPr>
            <a:r>
              <a:rPr lang="en-US" sz="900" dirty="0">
                <a:solidFill>
                  <a:srgbClr val="9CB7B2"/>
                </a:solidFill>
              </a:rPr>
              <a:t>········</a:t>
            </a:r>
            <a:endParaRPr lang="en-US" sz="900" dirty="0"/>
          </a:p>
          <a:p>
            <a:pPr marL="0" indent="0">
              <a:buNone/>
            </a:pPr>
            <a:r>
              <a:rPr lang="en-US" sz="900" dirty="0">
                <a:solidFill>
                  <a:srgbClr val="9CB7B2"/>
                </a:solidFill>
              </a:rPr>
              <a:t>········</a:t>
            </a:r>
            <a:endParaRPr lang="en-US" sz="900" dirty="0"/>
          </a:p>
        </p:txBody>
      </p:sp>
      <p:sp>
        <p:nvSpPr>
          <p:cNvPr id="7" name="Text 5"/>
          <p:cNvSpPr/>
          <p:nvPr/>
        </p:nvSpPr>
        <p:spPr>
          <a:xfrm>
            <a:off x="10469880" y="5669280"/>
            <a:ext cx="411480" cy="347472"/>
          </a:xfrm>
          <a:prstGeom prst="rect">
            <a:avLst/>
          </a:prstGeom>
          <a:noFill/>
        </p:spPr>
        <p:txBody>
          <a:bodyPr wrap="square" lIns="0" tIns="0" rIns="0" bIns="0" rtlCol="0" anchor="ctr"/>
          <a:lstStyle/>
          <a:p>
            <a:pPr marL="0" indent="0">
              <a:buNone/>
            </a:pPr>
            <a:r>
              <a:rPr lang="en-US" sz="900" dirty="0">
                <a:solidFill>
                  <a:srgbClr val="C3D8D2"/>
                </a:solidFill>
              </a:rPr>
              <a:t>········</a:t>
            </a:r>
            <a:endParaRPr lang="en-US" sz="900" dirty="0"/>
          </a:p>
          <a:p>
            <a:pPr marL="0" indent="0">
              <a:buNone/>
            </a:pPr>
            <a:r>
              <a:rPr lang="en-US" sz="900" dirty="0">
                <a:solidFill>
                  <a:srgbClr val="C3D8D2"/>
                </a:solidFill>
              </a:rPr>
              <a:t>········</a:t>
            </a:r>
            <a:endParaRPr lang="en-US" sz="900" dirty="0"/>
          </a:p>
          <a:p>
            <a:pPr marL="0" indent="0">
              <a:buNone/>
            </a:pPr>
            <a:r>
              <a:rPr lang="en-US" sz="900" dirty="0">
                <a:solidFill>
                  <a:srgbClr val="C3D8D2"/>
                </a:solidFill>
              </a:rPr>
              <a:t>········</a:t>
            </a:r>
            <a:endParaRPr lang="en-US" sz="900" dirty="0"/>
          </a:p>
        </p:txBody>
      </p:sp>
      <p:sp>
        <p:nvSpPr>
          <p:cNvPr id="9" name="Text 7"/>
          <p:cNvSpPr/>
          <p:nvPr/>
        </p:nvSpPr>
        <p:spPr>
          <a:xfrm>
            <a:off x="706120" y="2465705"/>
            <a:ext cx="10721975" cy="914400"/>
          </a:xfrm>
          <a:prstGeom prst="rect">
            <a:avLst/>
          </a:prstGeom>
          <a:noFill/>
        </p:spPr>
        <p:txBody>
          <a:bodyPr wrap="square" lIns="0" tIns="0" rIns="0" bIns="0" rtlCol="0" anchor="ctr"/>
          <a:lstStyle/>
          <a:p>
            <a:pPr marL="0" indent="0" algn="ctr">
              <a:buNone/>
            </a:pPr>
            <a:r>
              <a:rPr lang="zh-CN" altLang="en-US" sz="4000" b="1">
                <a:solidFill>
                  <a:srgbClr val="55797A"/>
                </a:solidFill>
                <a:effectLst/>
                <a:latin typeface="微软雅黑" panose="020B0503020204020204" pitchFamily="34" charset="-122"/>
                <a:ea typeface="微软雅黑" panose="020B0503020204020204" pitchFamily="34" charset="-122"/>
              </a:rPr>
              <a:t>关于落实杭州市建设工程设计阶段</a:t>
            </a:r>
            <a:endParaRPr lang="zh-CN" altLang="en-US" sz="4000" b="1">
              <a:solidFill>
                <a:srgbClr val="55797A"/>
              </a:solidFill>
              <a:effectLst/>
              <a:latin typeface="微软雅黑" panose="020B0503020204020204" pitchFamily="34" charset="-122"/>
              <a:ea typeface="微软雅黑" panose="020B0503020204020204" pitchFamily="34" charset="-122"/>
            </a:endParaRPr>
          </a:p>
          <a:p>
            <a:pPr marL="0" indent="0" algn="ctr">
              <a:buNone/>
            </a:pPr>
            <a:r>
              <a:rPr lang="zh-CN" altLang="en-US" sz="4000" b="1">
                <a:solidFill>
                  <a:srgbClr val="55797A"/>
                </a:solidFill>
                <a:effectLst/>
                <a:latin typeface="微软雅黑" panose="020B0503020204020204" pitchFamily="34" charset="-122"/>
                <a:ea typeface="微软雅黑" panose="020B0503020204020204" pitchFamily="34" charset="-122"/>
              </a:rPr>
              <a:t>建筑垃圾减量化与资源化利用管理工作的提示单</a:t>
            </a:r>
            <a:endParaRPr lang="zh-CN" altLang="en-US" sz="4000" b="1">
              <a:solidFill>
                <a:srgbClr val="55797A"/>
              </a:solidFill>
              <a:effectLst/>
              <a:latin typeface="微软雅黑" panose="020B0503020204020204" pitchFamily="34" charset="-122"/>
              <a:ea typeface="微软雅黑" panose="020B0503020204020204" pitchFamily="34" charset="-122"/>
            </a:endParaRPr>
          </a:p>
        </p:txBody>
      </p:sp>
      <p:sp>
        <p:nvSpPr>
          <p:cNvPr id="12" name="Text 10"/>
          <p:cNvSpPr/>
          <p:nvPr/>
        </p:nvSpPr>
        <p:spPr>
          <a:xfrm>
            <a:off x="3337560" y="4658360"/>
            <a:ext cx="5394960" cy="772160"/>
          </a:xfrm>
          <a:prstGeom prst="rect">
            <a:avLst/>
          </a:prstGeom>
          <a:noFill/>
        </p:spPr>
        <p:txBody>
          <a:bodyPr wrap="square" lIns="0" tIns="0" rIns="0" bIns="0" rtlCol="0" anchor="ctr"/>
          <a:lstStyle/>
          <a:p>
            <a:pPr marL="0" indent="0" algn="ctr">
              <a:lnSpc>
                <a:spcPct val="150000"/>
              </a:lnSpc>
              <a:buNone/>
            </a:pPr>
            <a:r>
              <a:rPr lang="en-US" sz="1600" dirty="0">
                <a:solidFill>
                  <a:srgbClr val="86A09B"/>
                </a:solidFill>
                <a:latin typeface="微软雅黑" panose="020B0503020204020204" pitchFamily="34" charset="-122"/>
                <a:ea typeface="微软雅黑" panose="020B0503020204020204" pitchFamily="34" charset="-122"/>
                <a:cs typeface="微软雅黑" panose="020B0503020204020204" pitchFamily="34" charset="-120"/>
              </a:rPr>
              <a:t>杭州市</a:t>
            </a:r>
            <a:r>
              <a:rPr lang="zh-CN" altLang="en-US" sz="1600" dirty="0">
                <a:solidFill>
                  <a:srgbClr val="86A09B"/>
                </a:solidFill>
                <a:latin typeface="微软雅黑" panose="020B0503020204020204" pitchFamily="34" charset="-122"/>
                <a:ea typeface="微软雅黑" panose="020B0503020204020204" pitchFamily="34" charset="-122"/>
                <a:cs typeface="微软雅黑" panose="020B0503020204020204" pitchFamily="34" charset="-120"/>
              </a:rPr>
              <a:t>城乡建设发展研究院</a:t>
            </a:r>
            <a:r>
              <a:rPr lang="en-US" sz="1600" dirty="0">
                <a:solidFill>
                  <a:srgbClr val="86A09B"/>
                </a:solidFill>
                <a:latin typeface="微软雅黑" panose="020B0503020204020204" pitchFamily="34" charset="-122"/>
                <a:ea typeface="微软雅黑" panose="020B0503020204020204" pitchFamily="34" charset="-122"/>
                <a:cs typeface="微软雅黑" panose="020B0503020204020204" pitchFamily="34" charset="-120"/>
              </a:rPr>
              <a:t>   杨含悦  0571-85254158   </a:t>
            </a:r>
            <a:endParaRPr lang="en-US" sz="1600" dirty="0">
              <a:solidFill>
                <a:srgbClr val="86A09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ctr">
              <a:lnSpc>
                <a:spcPct val="150000"/>
              </a:lnSpc>
              <a:buNone/>
            </a:pPr>
            <a:r>
              <a:rPr lang="en-US" sz="1600" dirty="0">
                <a:solidFill>
                  <a:srgbClr val="86A09B"/>
                </a:solidFill>
                <a:latin typeface="微软雅黑" panose="020B0503020204020204" pitchFamily="34" charset="-122"/>
                <a:ea typeface="微软雅黑" panose="020B0503020204020204" pitchFamily="34" charset="-122"/>
                <a:cs typeface="微软雅黑" panose="020B0503020204020204" pitchFamily="34" charset="-120"/>
              </a:rPr>
              <a:t>2026年4月10日</a:t>
            </a:r>
            <a:endParaRPr lang="en-US" sz="1600" dirty="0">
              <a:solidFill>
                <a:srgbClr val="86A09B"/>
              </a:solidFill>
              <a:latin typeface="微软雅黑" panose="020B0503020204020204" pitchFamily="34" charset="-122"/>
              <a:ea typeface="微软雅黑" panose="020B0503020204020204" pitchFamily="34" charset="-122"/>
              <a:cs typeface="微软雅黑" panose="020B0503020204020204" pitchFamily="34" charset="-120"/>
            </a:endParaRPr>
          </a:p>
        </p:txBody>
      </p:sp>
      <p:pic>
        <p:nvPicPr>
          <p:cNvPr id="15" name="Image 0" descr="preencoded.png"/>
          <p:cNvPicPr>
            <a:picLocks noChangeAspect="1"/>
          </p:cNvPicPr>
          <p:nvPr/>
        </p:nvPicPr>
        <p:blipFill>
          <a:blip r:embed="rId2">
            <a:extLst>
              <a:ext uri="{96DAC541-7B7A-43D3-8B79-37D633B846F1}">
                <asvg:svgBlip xmlns:asvg="http://schemas.microsoft.com/office/drawing/2016/SVG/main" r:embed="rId2"/>
              </a:ext>
            </a:extLst>
          </a:blip>
          <a:stretch>
            <a:fillRect/>
          </a:stretch>
        </p:blipFill>
        <p:spPr>
          <a:xfrm>
            <a:off x="9875520" y="5074920"/>
            <a:ext cx="685800" cy="685800"/>
          </a:xfrm>
          <a:prstGeom prst="rect">
            <a:avLst/>
          </a:prstGeom>
        </p:spPr>
      </p:pic>
      <p:sp>
        <p:nvSpPr>
          <p:cNvPr id="16" name="圆角矩形 15"/>
          <p:cNvSpPr/>
          <p:nvPr/>
        </p:nvSpPr>
        <p:spPr>
          <a:xfrm>
            <a:off x="3968750" y="3877310"/>
            <a:ext cx="4043045" cy="646430"/>
          </a:xfrm>
          <a:prstGeom prst="roundRect">
            <a:avLst>
              <a:gd name="adj" fmla="val 50000"/>
            </a:avLst>
          </a:prstGeom>
          <a:solidFill>
            <a:srgbClr val="FFFFFF"/>
          </a:solidFill>
          <a:ln w="12700">
            <a:solidFill>
              <a:srgbClr val="6F8F8D"/>
            </a:solidFill>
            <a:prstDash val="solid"/>
          </a:ln>
        </p:spPr>
        <p:txBody>
          <a:bodyPr rtlCol="0" anchor="ctr"/>
          <a:p>
            <a:pPr algn="ctr"/>
            <a:r>
              <a:rPr lang="zh-CN" altLang="en-US" sz="2800">
                <a:solidFill>
                  <a:srgbClr val="55797A"/>
                </a:solidFill>
                <a:effectLst/>
                <a:latin typeface="微软雅黑" panose="020B0503020204020204" pitchFamily="34" charset="-122"/>
                <a:ea typeface="微软雅黑" panose="020B0503020204020204" pitchFamily="34" charset="-122"/>
              </a:rPr>
              <a:t>政策解读与宣贯</a:t>
            </a:r>
            <a:endParaRPr lang="zh-CN" altLang="en-US" sz="2800">
              <a:solidFill>
                <a:srgbClr val="55797A"/>
              </a:solidFill>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3" name="Shape 9"/>
          <p:cNvSpPr/>
          <p:nvPr>
            <p:custDataLst>
              <p:tags r:id="rId2"/>
            </p:custDataLst>
          </p:nvPr>
        </p:nvSpPr>
        <p:spPr>
          <a:xfrm>
            <a:off x="883920" y="840105"/>
            <a:ext cx="2335530" cy="128905"/>
          </a:xfrm>
          <a:prstGeom prst="rect">
            <a:avLst/>
          </a:prstGeom>
          <a:solidFill>
            <a:srgbClr val="DDEAE6"/>
          </a:solidFill>
          <a:ln w="12700">
            <a:solidFill>
              <a:srgbClr val="DDEAE6"/>
            </a:solidFill>
            <a:prstDash val="solid"/>
          </a:ln>
        </p:spPr>
      </p:sp>
      <p:sp>
        <p:nvSpPr>
          <p:cNvPr id="44" name="Text 7"/>
          <p:cNvSpPr/>
          <p:nvPr>
            <p:custDataLst>
              <p:tags r:id="rId3"/>
            </p:custDataLst>
          </p:nvPr>
        </p:nvSpPr>
        <p:spPr>
          <a:xfrm>
            <a:off x="749935" y="511175"/>
            <a:ext cx="2216150" cy="328930"/>
          </a:xfrm>
          <a:prstGeom prst="rect">
            <a:avLst/>
          </a:prstGeom>
          <a:noFill/>
          <a:extLst>
            <a:ext uri="{909E8E84-426E-40DD-AFC4-6F175D3DCCD1}">
              <a14:hiddenFill xmlns:a14="http://schemas.microsoft.com/office/drawing/2010/main">
                <a:grpFill/>
              </a14:hiddenFill>
            </a:ext>
          </a:extLst>
        </p:spPr>
        <p:txBody>
          <a:bodyPr wrap="square" lIns="0" tIns="0" rIns="0" bIns="0" rtlCol="0" anchor="ctr"/>
          <a:p>
            <a:pPr marL="0" indent="0" algn="l">
              <a:buNone/>
            </a:pPr>
            <a:r>
              <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3.</a:t>
            </a:r>
            <a:r>
              <a:rPr lang="zh-CN" alt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重点环节管控要求</a:t>
            </a:r>
            <a:endPar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en-US" altLang="zh-CN" b="1">
                <a:solidFill>
                  <a:srgbClr val="55797A"/>
                </a:solidFill>
                <a:effectLst/>
                <a:latin typeface="微软雅黑" panose="020B0503020204020204" pitchFamily="34" charset="-122"/>
                <a:ea typeface="微软雅黑" panose="020B0503020204020204" pitchFamily="34" charset="-122"/>
              </a:rPr>
              <a:t>   </a:t>
            </a:r>
            <a:r>
              <a:rPr lang="zh-CN" altLang="en-US" b="1">
                <a:solidFill>
                  <a:srgbClr val="55797A"/>
                </a:solidFill>
                <a:effectLst/>
                <a:latin typeface="微软雅黑" panose="020B0503020204020204" pitchFamily="34" charset="-122"/>
                <a:ea typeface="微软雅黑" panose="020B0503020204020204" pitchFamily="34" charset="-122"/>
              </a:rPr>
              <a:t>初步设计</a:t>
            </a:r>
            <a:endParaRPr lang="zh-CN" altLang="en-US" b="1">
              <a:solidFill>
                <a:srgbClr val="55797A"/>
              </a:solidFill>
              <a:effectLst/>
              <a:latin typeface="微软雅黑" panose="020B0503020204020204" pitchFamily="34" charset="-122"/>
              <a:ea typeface="微软雅黑" panose="020B0503020204020204" pitchFamily="34" charset="-122"/>
            </a:endParaRPr>
          </a:p>
        </p:txBody>
      </p:sp>
      <p:grpSp>
        <p:nvGrpSpPr>
          <p:cNvPr id="55" name="组合 54"/>
          <p:cNvGrpSpPr/>
          <p:nvPr/>
        </p:nvGrpSpPr>
        <p:grpSpPr>
          <a:xfrm>
            <a:off x="4480560" y="28575"/>
            <a:ext cx="3200400" cy="922020"/>
            <a:chOff x="7056" y="45"/>
            <a:chExt cx="5040" cy="1452"/>
          </a:xfrm>
        </p:grpSpPr>
        <p:sp>
          <p:nvSpPr>
            <p:cNvPr id="35" name="Shape 9"/>
            <p:cNvSpPr/>
            <p:nvPr>
              <p:custDataLst>
                <p:tags r:id="rId4"/>
              </p:custDataLst>
            </p:nvPr>
          </p:nvSpPr>
          <p:spPr>
            <a:xfrm>
              <a:off x="7056" y="1150"/>
              <a:ext cx="5040" cy="347"/>
            </a:xfrm>
            <a:prstGeom prst="rect">
              <a:avLst/>
            </a:prstGeom>
            <a:solidFill>
              <a:srgbClr val="DDEAE6"/>
            </a:solidFill>
            <a:ln w="12700">
              <a:solidFill>
                <a:srgbClr val="DDEAE6"/>
              </a:solidFill>
              <a:prstDash val="solid"/>
            </a:ln>
          </p:spPr>
        </p:sp>
        <p:sp>
          <p:nvSpPr>
            <p:cNvPr id="54" name="文本框 53"/>
            <p:cNvSpPr txBox="1"/>
            <p:nvPr>
              <p:custDataLst>
                <p:tags r:id="rId5"/>
              </p:custDataLst>
            </p:nvPr>
          </p:nvSpPr>
          <p:spPr>
            <a:xfrm>
              <a:off x="9243" y="45"/>
              <a:ext cx="810" cy="1452"/>
            </a:xfrm>
            <a:prstGeom prst="rect">
              <a:avLst/>
            </a:prstGeom>
          </p:spPr>
          <p:txBody>
            <a:bodyPr wrap="square">
              <a:spAutoFit/>
              <a:extLst>
                <a:ext uri="{4A0BC546-FE56-4ADE-93B0-CB8AF2F6F144}">
                  <wpsdc:textFrameExt xmlns:wpsdc="http://www.wps.cn/officeDocument/2022/drawingmlCustomData" type="title"/>
                </a:ext>
              </a:extLst>
            </a:bodyPr>
            <a:p>
              <a:pPr algn="l"/>
              <a:r>
                <a:rPr lang="en-US" altLang="zh-CN" sz="5400" b="1" spc="400">
                  <a:solidFill>
                    <a:schemeClr val="bg1">
                      <a:lumMod val="85000"/>
                    </a:schemeClr>
                  </a:solidFill>
                  <a:latin typeface="Arial" panose="020B0604020202020204" pitchFamily="34" charset="0"/>
                  <a:ea typeface="微软雅黑" panose="020B0503020204020204" pitchFamily="34" charset="-122"/>
                </a:rPr>
                <a:t>1</a:t>
              </a:r>
              <a:endParaRPr lang="en-US" altLang="zh-CN" sz="5400" b="1" spc="400">
                <a:solidFill>
                  <a:schemeClr val="bg1">
                    <a:lumMod val="85000"/>
                  </a:schemeClr>
                </a:solidFill>
                <a:latin typeface="Arial" panose="020B0604020202020204" pitchFamily="34" charset="0"/>
                <a:ea typeface="微软雅黑" panose="020B0503020204020204" pitchFamily="34" charset="-122"/>
              </a:endParaRPr>
            </a:p>
          </p:txBody>
        </p:sp>
      </p:grpSp>
      <p:sp>
        <p:nvSpPr>
          <p:cNvPr id="36" name="Text 7"/>
          <p:cNvSpPr/>
          <p:nvPr>
            <p:custDataLst>
              <p:tags r:id="rId6"/>
            </p:custDataLst>
          </p:nvPr>
        </p:nvSpPr>
        <p:spPr>
          <a:xfrm>
            <a:off x="3703320" y="511048"/>
            <a:ext cx="4846320" cy="329184"/>
          </a:xfrm>
          <a:prstGeom prst="rect">
            <a:avLst/>
          </a:prstGeom>
          <a:noFill/>
        </p:spPr>
        <p:txBody>
          <a:bodyPr wrap="square" lIns="0" tIns="0" rIns="0" bIns="0" rtlCol="0" anchor="ctr"/>
          <a:p>
            <a:pPr marL="0" indent="0" algn="ctr">
              <a:buNone/>
            </a:pPr>
            <a:r>
              <a:rPr lang="zh-CN" altLang="en-US" sz="2800" b="1">
                <a:solidFill>
                  <a:srgbClr val="55797A"/>
                </a:solidFill>
                <a:effectLst/>
                <a:latin typeface="微软雅黑" panose="020B0503020204020204" pitchFamily="34" charset="-122"/>
                <a:ea typeface="微软雅黑" panose="020B0503020204020204" pitchFamily="34" charset="-122"/>
              </a:rPr>
              <a:t>初步设计阶段要求</a:t>
            </a:r>
            <a:endParaRPr lang="zh-CN" altLang="en-US" sz="2800" b="1">
              <a:solidFill>
                <a:srgbClr val="55797A"/>
              </a:solidFill>
              <a:effectLst/>
              <a:latin typeface="微软雅黑" panose="020B0503020204020204" pitchFamily="34" charset="-122"/>
              <a:ea typeface="微软雅黑" panose="020B0503020204020204" pitchFamily="34" charset="-122"/>
            </a:endParaRPr>
          </a:p>
        </p:txBody>
      </p:sp>
      <p:grpSp>
        <p:nvGrpSpPr>
          <p:cNvPr id="79" name="组合 78"/>
          <p:cNvGrpSpPr/>
          <p:nvPr/>
        </p:nvGrpSpPr>
        <p:grpSpPr>
          <a:xfrm>
            <a:off x="701040" y="1006475"/>
            <a:ext cx="2480945" cy="5799455"/>
            <a:chOff x="1759" y="1804"/>
            <a:chExt cx="3644" cy="8519"/>
          </a:xfrm>
        </p:grpSpPr>
        <p:sp>
          <p:nvSpPr>
            <p:cNvPr id="38" name="任意多边形 37"/>
            <p:cNvSpPr/>
            <p:nvPr>
              <p:custDataLst>
                <p:tags r:id="rId7"/>
              </p:custDataLst>
            </p:nvPr>
          </p:nvSpPr>
          <p:spPr>
            <a:xfrm rot="5400000">
              <a:off x="-188" y="3751"/>
              <a:ext cx="7538" cy="3644"/>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538" h="3644">
                  <a:moveTo>
                    <a:pt x="1822" y="0"/>
                  </a:moveTo>
                  <a:lnTo>
                    <a:pt x="7538" y="0"/>
                  </a:lnTo>
                  <a:lnTo>
                    <a:pt x="7538" y="3644"/>
                  </a:lnTo>
                  <a:lnTo>
                    <a:pt x="1822" y="3644"/>
                  </a:lnTo>
                  <a:cubicBezTo>
                    <a:pt x="816" y="3644"/>
                    <a:pt x="0" y="2828"/>
                    <a:pt x="0" y="1822"/>
                  </a:cubicBezTo>
                  <a:cubicBezTo>
                    <a:pt x="0" y="816"/>
                    <a:pt x="816" y="0"/>
                    <a:pt x="1822" y="0"/>
                  </a:cubicBezTo>
                  <a:close/>
                </a:path>
              </a:pathLst>
            </a:cu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9" name="椭圆 38"/>
            <p:cNvSpPr/>
            <p:nvPr>
              <p:custDataLst>
                <p:tags r:id="rId8"/>
              </p:custDataLst>
            </p:nvPr>
          </p:nvSpPr>
          <p:spPr>
            <a:xfrm>
              <a:off x="2116" y="2123"/>
              <a:ext cx="2929" cy="2929"/>
            </a:xfrm>
            <a:prstGeom prst="ellipse">
              <a:avLst/>
            </a:prstGeom>
            <a:solidFill>
              <a:srgbClr val="F9F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矩形 62"/>
            <p:cNvSpPr/>
            <p:nvPr/>
          </p:nvSpPr>
          <p:spPr>
            <a:xfrm>
              <a:off x="1759" y="3585"/>
              <a:ext cx="3644" cy="6738"/>
            </a:xfrm>
            <a:prstGeom prst="rect">
              <a:avLst/>
            </a:pr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40" name="文本框 39"/>
            <p:cNvSpPr txBox="1"/>
            <p:nvPr>
              <p:custDataLst>
                <p:tags r:id="rId9"/>
              </p:custDataLst>
            </p:nvPr>
          </p:nvSpPr>
          <p:spPr>
            <a:xfrm>
              <a:off x="1823" y="3679"/>
              <a:ext cx="3515" cy="1038"/>
            </a:xfrm>
            <a:prstGeom prst="rect">
              <a:avLst/>
            </a:prstGeom>
            <a:noFill/>
          </p:spPr>
          <p:txBody>
            <a:bodyPr wrap="square" rtlCol="0">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mn-ea"/>
                </a:rPr>
                <a:t>以减量化为导向</a:t>
              </a:r>
              <a:endParaRPr lang="zh-CN" altLang="en-US" sz="2000" b="1">
                <a:solidFill>
                  <a:schemeClr val="bg1"/>
                </a:solidFill>
                <a:latin typeface="微软雅黑" panose="020B0503020204020204" pitchFamily="34" charset="-122"/>
                <a:ea typeface="微软雅黑" panose="020B0503020204020204" pitchFamily="34" charset="-122"/>
                <a:cs typeface="+mn-ea"/>
              </a:endParaRPr>
            </a:p>
            <a:p>
              <a:pPr algn="ctr"/>
              <a:r>
                <a:rPr lang="zh-CN" altLang="en-US" sz="2000" b="1">
                  <a:solidFill>
                    <a:schemeClr val="bg1"/>
                  </a:solidFill>
                  <a:latin typeface="微软雅黑" panose="020B0503020204020204" pitchFamily="34" charset="-122"/>
                  <a:ea typeface="微软雅黑" panose="020B0503020204020204" pitchFamily="34" charset="-122"/>
                  <a:cs typeface="+mn-ea"/>
                </a:rPr>
                <a:t>进行竖向设计</a:t>
              </a:r>
              <a:endParaRPr lang="zh-CN" altLang="en-US" sz="2000" b="1">
                <a:solidFill>
                  <a:schemeClr val="bg1"/>
                </a:solidFill>
                <a:latin typeface="微软雅黑" panose="020B0503020204020204" pitchFamily="34" charset="-122"/>
                <a:ea typeface="微软雅黑" panose="020B0503020204020204" pitchFamily="34" charset="-122"/>
                <a:cs typeface="+mn-ea"/>
              </a:endParaRPr>
            </a:p>
          </p:txBody>
        </p:sp>
        <p:sp>
          <p:nvSpPr>
            <p:cNvPr id="41" name="文本框 40"/>
            <p:cNvSpPr txBox="1"/>
            <p:nvPr>
              <p:custDataLst>
                <p:tags r:id="rId10"/>
              </p:custDataLst>
            </p:nvPr>
          </p:nvSpPr>
          <p:spPr>
            <a:xfrm>
              <a:off x="1968" y="4839"/>
              <a:ext cx="3435" cy="2300"/>
            </a:xfrm>
            <a:prstGeom prst="rect">
              <a:avLst/>
            </a:prstGeom>
            <a:noFill/>
          </p:spPr>
          <p:txBody>
            <a:bodyPr wrap="square" rtlCol="0">
              <a:spAutoFit/>
            </a:bodyPr>
            <a:p>
              <a:pPr algn="l">
                <a:lnSpc>
                  <a:spcPct val="120000"/>
                </a:lnSpc>
                <a:spcBef>
                  <a:spcPts val="0"/>
                </a:spcBef>
                <a:spcAft>
                  <a:spcPts val="0"/>
                </a:spcAft>
              </a:pPr>
              <a:r>
                <a:rPr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设计单位应根据地形地貌和场地条件，以减量化为导向确定标高，严格落实竖向设计相关内容</a:t>
              </a:r>
              <a:r>
                <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7" name="组合 66"/>
            <p:cNvGrpSpPr/>
            <p:nvPr/>
          </p:nvGrpSpPr>
          <p:grpSpPr>
            <a:xfrm>
              <a:off x="2482" y="2599"/>
              <a:ext cx="2103" cy="1498"/>
              <a:chOff x="2482" y="2599"/>
              <a:chExt cx="2103" cy="1498"/>
            </a:xfrm>
          </p:grpSpPr>
          <p:sp>
            <p:nvSpPr>
              <p:cNvPr id="64" name="弦形 63"/>
              <p:cNvSpPr/>
              <p:nvPr/>
            </p:nvSpPr>
            <p:spPr>
              <a:xfrm rot="9000000">
                <a:off x="2482" y="2832"/>
                <a:ext cx="923" cy="923"/>
              </a:xfrm>
              <a:prstGeom prst="chord">
                <a:avLst>
                  <a:gd name="adj1" fmla="val 2274522"/>
                  <a:gd name="adj2" fmla="val 12200860"/>
                </a:avLst>
              </a:pr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5" name="弦形 64"/>
              <p:cNvSpPr/>
              <p:nvPr>
                <p:custDataLst>
                  <p:tags r:id="rId11"/>
                </p:custDataLst>
              </p:nvPr>
            </p:nvSpPr>
            <p:spPr>
              <a:xfrm rot="9000000">
                <a:off x="3244" y="2789"/>
                <a:ext cx="1309" cy="1309"/>
              </a:xfrm>
              <a:prstGeom prst="chord">
                <a:avLst>
                  <a:gd name="adj1" fmla="val 2274522"/>
                  <a:gd name="adj2" fmla="val 12200860"/>
                </a:avLst>
              </a:pr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6" name="弦形 65"/>
              <p:cNvSpPr/>
              <p:nvPr>
                <p:custDataLst>
                  <p:tags r:id="rId12"/>
                </p:custDataLst>
              </p:nvPr>
            </p:nvSpPr>
            <p:spPr>
              <a:xfrm rot="9000000">
                <a:off x="3937" y="2599"/>
                <a:ext cx="648" cy="648"/>
              </a:xfrm>
              <a:prstGeom prst="chord">
                <a:avLst>
                  <a:gd name="adj1" fmla="val 2274522"/>
                  <a:gd name="adj2" fmla="val 12200860"/>
                </a:avLst>
              </a:pr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grpSp>
      </p:grpSp>
      <p:grpSp>
        <p:nvGrpSpPr>
          <p:cNvPr id="80" name="组合 79"/>
          <p:cNvGrpSpPr/>
          <p:nvPr/>
        </p:nvGrpSpPr>
        <p:grpSpPr>
          <a:xfrm>
            <a:off x="3479800" y="1006475"/>
            <a:ext cx="2480945" cy="5799455"/>
            <a:chOff x="5751" y="1804"/>
            <a:chExt cx="3644" cy="8519"/>
          </a:xfrm>
        </p:grpSpPr>
        <p:sp>
          <p:nvSpPr>
            <p:cNvPr id="45" name="任意多边形 44"/>
            <p:cNvSpPr/>
            <p:nvPr>
              <p:custDataLst>
                <p:tags r:id="rId13"/>
              </p:custDataLst>
            </p:nvPr>
          </p:nvSpPr>
          <p:spPr>
            <a:xfrm rot="5400000">
              <a:off x="3804" y="3751"/>
              <a:ext cx="7538" cy="3644"/>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538" h="3644">
                  <a:moveTo>
                    <a:pt x="1822" y="0"/>
                  </a:moveTo>
                  <a:lnTo>
                    <a:pt x="7538" y="0"/>
                  </a:lnTo>
                  <a:lnTo>
                    <a:pt x="7538" y="3644"/>
                  </a:lnTo>
                  <a:lnTo>
                    <a:pt x="1822" y="3644"/>
                  </a:lnTo>
                  <a:cubicBezTo>
                    <a:pt x="816" y="3644"/>
                    <a:pt x="0" y="2828"/>
                    <a:pt x="0" y="1822"/>
                  </a:cubicBezTo>
                  <a:cubicBezTo>
                    <a:pt x="0" y="816"/>
                    <a:pt x="816" y="0"/>
                    <a:pt x="1822" y="0"/>
                  </a:cubicBezTo>
                  <a:close/>
                </a:path>
              </a:pathLst>
            </a:custGeom>
            <a:solidFill>
              <a:srgbClr val="7EA2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6" name="椭圆 45"/>
            <p:cNvSpPr/>
            <p:nvPr>
              <p:custDataLst>
                <p:tags r:id="rId14"/>
              </p:custDataLst>
            </p:nvPr>
          </p:nvSpPr>
          <p:spPr>
            <a:xfrm>
              <a:off x="6108" y="2123"/>
              <a:ext cx="2929" cy="2929"/>
            </a:xfrm>
            <a:prstGeom prst="ellipse">
              <a:avLst/>
            </a:prstGeom>
            <a:solidFill>
              <a:srgbClr val="F9F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蔡圆圆camille（卡米设计）"/>
            <p:cNvSpPr>
              <a:spLocks noEditPoints="1"/>
            </p:cNvSpPr>
            <p:nvPr>
              <p:custDataLst>
                <p:tags r:id="rId15"/>
              </p:custDataLst>
            </p:nvPr>
          </p:nvSpPr>
          <p:spPr bwMode="auto">
            <a:xfrm>
              <a:off x="7119" y="3759"/>
              <a:ext cx="907" cy="1619"/>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rgbClr val="7EA29C"/>
            </a:solidFill>
            <a:ln>
              <a:noFill/>
            </a:ln>
          </p:spPr>
        </p:sp>
        <p:sp>
          <p:nvSpPr>
            <p:cNvPr id="68" name="矩形 67"/>
            <p:cNvSpPr/>
            <p:nvPr>
              <p:custDataLst>
                <p:tags r:id="rId16"/>
              </p:custDataLst>
            </p:nvPr>
          </p:nvSpPr>
          <p:spPr>
            <a:xfrm>
              <a:off x="5751" y="3585"/>
              <a:ext cx="3644" cy="6738"/>
            </a:xfrm>
            <a:prstGeom prst="rect">
              <a:avLst/>
            </a:prstGeom>
            <a:solidFill>
              <a:srgbClr val="7EA29C"/>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48" name="文本框 47"/>
            <p:cNvSpPr txBox="1"/>
            <p:nvPr>
              <p:custDataLst>
                <p:tags r:id="rId17"/>
              </p:custDataLst>
            </p:nvPr>
          </p:nvSpPr>
          <p:spPr>
            <a:xfrm>
              <a:off x="5910" y="4839"/>
              <a:ext cx="3327" cy="3600"/>
            </a:xfrm>
            <a:prstGeom prst="rect">
              <a:avLst/>
            </a:prstGeom>
            <a:noFill/>
          </p:spPr>
          <p:txBody>
            <a:bodyPr wrap="square" rtlCol="0">
              <a:spAutoFit/>
            </a:bodyPr>
            <a:p>
              <a:pPr algn="l">
                <a:lnSpc>
                  <a:spcPct val="120000"/>
                </a:lnSpc>
                <a:spcBef>
                  <a:spcPts val="0"/>
                </a:spcBef>
                <a:spcAft>
                  <a:spcPts val="0"/>
                </a:spcAft>
              </a:pPr>
              <a:r>
                <a:rPr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开展土方平衡论证，因地制宜开展工程设计，相应设计应遵循</a:t>
              </a:r>
              <a:r>
                <a:rPr sz="1600" b="1" u="sng">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《浙江省建筑垃圾减量化专项设计指南（试行）》</a:t>
              </a:r>
              <a:r>
                <a:rPr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及</a:t>
              </a:r>
              <a:r>
                <a:rPr sz="1600" b="1" u="sng">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《浙江省建筑垃圾综合利用产品应用技术导则（试行）》</a:t>
              </a:r>
              <a:r>
                <a:rPr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的要求</a:t>
              </a:r>
              <a:r>
                <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9" name="文本框 68"/>
            <p:cNvSpPr txBox="1"/>
            <p:nvPr>
              <p:custDataLst>
                <p:tags r:id="rId18"/>
              </p:custDataLst>
            </p:nvPr>
          </p:nvSpPr>
          <p:spPr>
            <a:xfrm>
              <a:off x="5815" y="3679"/>
              <a:ext cx="3515" cy="586"/>
            </a:xfrm>
            <a:prstGeom prst="rect">
              <a:avLst/>
            </a:prstGeom>
            <a:noFill/>
          </p:spPr>
          <p:txBody>
            <a:bodyPr wrap="square" rtlCol="0">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mn-ea"/>
                </a:rPr>
                <a:t>开展土方平衡论证</a:t>
              </a:r>
              <a:endParaRPr lang="zh-CN" altLang="en-US" sz="2000" b="1">
                <a:solidFill>
                  <a:schemeClr val="bg1"/>
                </a:solidFill>
                <a:latin typeface="微软雅黑" panose="020B0503020204020204" pitchFamily="34" charset="-122"/>
                <a:ea typeface="微软雅黑" panose="020B0503020204020204" pitchFamily="34" charset="-122"/>
                <a:cs typeface="+mn-ea"/>
              </a:endParaRPr>
            </a:p>
          </p:txBody>
        </p:sp>
      </p:grpSp>
      <p:grpSp>
        <p:nvGrpSpPr>
          <p:cNvPr id="81" name="组合 80"/>
          <p:cNvGrpSpPr/>
          <p:nvPr/>
        </p:nvGrpSpPr>
        <p:grpSpPr>
          <a:xfrm>
            <a:off x="6258560" y="1006475"/>
            <a:ext cx="2480945" cy="5799455"/>
            <a:chOff x="9735" y="1804"/>
            <a:chExt cx="3644" cy="8519"/>
          </a:xfrm>
        </p:grpSpPr>
        <p:sp>
          <p:nvSpPr>
            <p:cNvPr id="70" name="任意多边形 69"/>
            <p:cNvSpPr/>
            <p:nvPr>
              <p:custDataLst>
                <p:tags r:id="rId19"/>
              </p:custDataLst>
            </p:nvPr>
          </p:nvSpPr>
          <p:spPr>
            <a:xfrm rot="5400000">
              <a:off x="7788" y="3751"/>
              <a:ext cx="7538" cy="3644"/>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538" h="3644">
                  <a:moveTo>
                    <a:pt x="1822" y="0"/>
                  </a:moveTo>
                  <a:lnTo>
                    <a:pt x="7538" y="0"/>
                  </a:lnTo>
                  <a:lnTo>
                    <a:pt x="7538" y="3644"/>
                  </a:lnTo>
                  <a:lnTo>
                    <a:pt x="1822" y="3644"/>
                  </a:lnTo>
                  <a:cubicBezTo>
                    <a:pt x="816" y="3644"/>
                    <a:pt x="0" y="2828"/>
                    <a:pt x="0" y="1822"/>
                  </a:cubicBezTo>
                  <a:cubicBezTo>
                    <a:pt x="0" y="816"/>
                    <a:pt x="816" y="0"/>
                    <a:pt x="1822" y="0"/>
                  </a:cubicBezTo>
                  <a:close/>
                </a:path>
              </a:pathLst>
            </a:cu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1" name="椭圆 70"/>
            <p:cNvSpPr/>
            <p:nvPr>
              <p:custDataLst>
                <p:tags r:id="rId20"/>
              </p:custDataLst>
            </p:nvPr>
          </p:nvSpPr>
          <p:spPr>
            <a:xfrm>
              <a:off x="10092" y="2123"/>
              <a:ext cx="2929" cy="2929"/>
            </a:xfrm>
            <a:prstGeom prst="ellipse">
              <a:avLst/>
            </a:prstGeom>
            <a:solidFill>
              <a:srgbClr val="F9F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矩形 71"/>
            <p:cNvSpPr/>
            <p:nvPr>
              <p:custDataLst>
                <p:tags r:id="rId21"/>
              </p:custDataLst>
            </p:nvPr>
          </p:nvSpPr>
          <p:spPr>
            <a:xfrm>
              <a:off x="9735" y="3585"/>
              <a:ext cx="3644" cy="6738"/>
            </a:xfrm>
            <a:prstGeom prst="rect">
              <a:avLst/>
            </a:pr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73" name="文本框 72"/>
            <p:cNvSpPr txBox="1"/>
            <p:nvPr>
              <p:custDataLst>
                <p:tags r:id="rId22"/>
              </p:custDataLst>
            </p:nvPr>
          </p:nvSpPr>
          <p:spPr>
            <a:xfrm>
              <a:off x="9799" y="3679"/>
              <a:ext cx="3515" cy="586"/>
            </a:xfrm>
            <a:prstGeom prst="rect">
              <a:avLst/>
            </a:prstGeom>
            <a:noFill/>
          </p:spPr>
          <p:txBody>
            <a:bodyPr wrap="square" rtlCol="0">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mn-ea"/>
                </a:rPr>
                <a:t>编制设计专篇</a:t>
              </a:r>
              <a:endParaRPr lang="zh-CN" altLang="en-US" sz="2000" b="1">
                <a:solidFill>
                  <a:schemeClr val="bg1"/>
                </a:solidFill>
                <a:latin typeface="微软雅黑" panose="020B0503020204020204" pitchFamily="34" charset="-122"/>
                <a:ea typeface="微软雅黑" panose="020B0503020204020204" pitchFamily="34" charset="-122"/>
                <a:cs typeface="+mn-ea"/>
              </a:endParaRPr>
            </a:p>
          </p:txBody>
        </p:sp>
        <p:sp>
          <p:nvSpPr>
            <p:cNvPr id="74" name="文本框 73"/>
            <p:cNvSpPr txBox="1"/>
            <p:nvPr>
              <p:custDataLst>
                <p:tags r:id="rId23"/>
              </p:custDataLst>
            </p:nvPr>
          </p:nvSpPr>
          <p:spPr>
            <a:xfrm>
              <a:off x="9944" y="4839"/>
              <a:ext cx="3435" cy="2300"/>
            </a:xfrm>
            <a:prstGeom prst="rect">
              <a:avLst/>
            </a:prstGeom>
            <a:noFill/>
          </p:spPr>
          <p:txBody>
            <a:bodyPr wrap="square" rtlCol="0">
              <a:spAutoFit/>
            </a:bodyPr>
            <a:p>
              <a:pPr algn="l">
                <a:lnSpc>
                  <a:spcPct val="120000"/>
                </a:lnSpc>
                <a:spcBef>
                  <a:spcPts val="0"/>
                </a:spcBef>
                <a:spcAft>
                  <a:spcPts val="0"/>
                </a:spcAft>
              </a:pPr>
              <a:r>
                <a:rPr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设计单位应编制《建筑垃圾减量化与资源化利用设计专篇（初步设计阶段）》并</a:t>
              </a:r>
              <a:r>
                <a:rPr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归入初步设计文本报批稿</a:t>
              </a:r>
              <a:r>
                <a:rPr lang="zh-CN"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2" name="组合 81"/>
          <p:cNvGrpSpPr/>
          <p:nvPr/>
        </p:nvGrpSpPr>
        <p:grpSpPr>
          <a:xfrm>
            <a:off x="9037320" y="1006475"/>
            <a:ext cx="2480945" cy="5799455"/>
            <a:chOff x="5751" y="1804"/>
            <a:chExt cx="3644" cy="8519"/>
          </a:xfrm>
        </p:grpSpPr>
        <p:sp>
          <p:nvSpPr>
            <p:cNvPr id="83" name="任意多边形 82"/>
            <p:cNvSpPr/>
            <p:nvPr>
              <p:custDataLst>
                <p:tags r:id="rId24"/>
              </p:custDataLst>
            </p:nvPr>
          </p:nvSpPr>
          <p:spPr>
            <a:xfrm rot="5400000">
              <a:off x="3804" y="3751"/>
              <a:ext cx="7538" cy="3644"/>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538" h="3644">
                  <a:moveTo>
                    <a:pt x="1822" y="0"/>
                  </a:moveTo>
                  <a:lnTo>
                    <a:pt x="7538" y="0"/>
                  </a:lnTo>
                  <a:lnTo>
                    <a:pt x="7538" y="3644"/>
                  </a:lnTo>
                  <a:lnTo>
                    <a:pt x="1822" y="3644"/>
                  </a:lnTo>
                  <a:cubicBezTo>
                    <a:pt x="816" y="3644"/>
                    <a:pt x="0" y="2828"/>
                    <a:pt x="0" y="1822"/>
                  </a:cubicBezTo>
                  <a:cubicBezTo>
                    <a:pt x="0" y="816"/>
                    <a:pt x="816" y="0"/>
                    <a:pt x="1822" y="0"/>
                  </a:cubicBezTo>
                  <a:close/>
                </a:path>
              </a:pathLst>
            </a:custGeom>
            <a:solidFill>
              <a:srgbClr val="7EA2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4" name="椭圆 83"/>
            <p:cNvSpPr/>
            <p:nvPr>
              <p:custDataLst>
                <p:tags r:id="rId25"/>
              </p:custDataLst>
            </p:nvPr>
          </p:nvSpPr>
          <p:spPr>
            <a:xfrm>
              <a:off x="6108" y="2123"/>
              <a:ext cx="2929" cy="2929"/>
            </a:xfrm>
            <a:prstGeom prst="ellipse">
              <a:avLst/>
            </a:prstGeom>
            <a:solidFill>
              <a:srgbClr val="F9F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5" name="蔡圆圆camille（卡米设计）"/>
            <p:cNvSpPr>
              <a:spLocks noEditPoints="1"/>
            </p:cNvSpPr>
            <p:nvPr>
              <p:custDataLst>
                <p:tags r:id="rId26"/>
              </p:custDataLst>
            </p:nvPr>
          </p:nvSpPr>
          <p:spPr bwMode="auto">
            <a:xfrm>
              <a:off x="7119" y="3759"/>
              <a:ext cx="907" cy="1619"/>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rgbClr val="7EA29C"/>
            </a:solidFill>
            <a:ln>
              <a:noFill/>
            </a:ln>
          </p:spPr>
        </p:sp>
        <p:sp>
          <p:nvSpPr>
            <p:cNvPr id="86" name="矩形 85"/>
            <p:cNvSpPr/>
            <p:nvPr>
              <p:custDataLst>
                <p:tags r:id="rId27"/>
              </p:custDataLst>
            </p:nvPr>
          </p:nvSpPr>
          <p:spPr>
            <a:xfrm>
              <a:off x="5751" y="3585"/>
              <a:ext cx="3644" cy="6738"/>
            </a:xfrm>
            <a:prstGeom prst="rect">
              <a:avLst/>
            </a:prstGeom>
            <a:solidFill>
              <a:srgbClr val="7EA29C"/>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87" name="文本框 86"/>
            <p:cNvSpPr txBox="1"/>
            <p:nvPr>
              <p:custDataLst>
                <p:tags r:id="rId28"/>
              </p:custDataLst>
            </p:nvPr>
          </p:nvSpPr>
          <p:spPr>
            <a:xfrm>
              <a:off x="5909" y="4839"/>
              <a:ext cx="3327" cy="4467"/>
            </a:xfrm>
            <a:prstGeom prst="rect">
              <a:avLst/>
            </a:prstGeom>
            <a:noFill/>
          </p:spPr>
          <p:txBody>
            <a:bodyPr wrap="square" rtlCol="0">
              <a:spAutoFit/>
            </a:bodyPr>
            <a:p>
              <a:pPr algn="l">
                <a:lnSpc>
                  <a:spcPct val="120000"/>
                </a:lnSpc>
                <a:spcBef>
                  <a:spcPts val="0"/>
                </a:spcBef>
                <a:spcAft>
                  <a:spcPts val="0"/>
                </a:spcAft>
              </a:pPr>
              <a:r>
                <a:rPr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计算包括渣土、泥浆以及工程垃圾等在内的建筑垃圾预估量，作为工程项目源头减量基数值；</a:t>
              </a:r>
              <a:endParaRPr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20000"/>
                </a:lnSpc>
                <a:spcBef>
                  <a:spcPts val="0"/>
                </a:spcBef>
                <a:spcAft>
                  <a:spcPts val="0"/>
                </a:spcAft>
              </a:pPr>
              <a:r>
                <a:rPr lang="zh-CN"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减量化</a:t>
              </a:r>
              <a:r>
                <a:rPr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目标应包括每万平方米建筑垃圾排放量（不含渣土、泥浆）以及渣土、泥浆较预估产生量下降百分比（具体减量值）</a:t>
              </a:r>
              <a:r>
                <a:rPr lang="zh-CN"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文本框 87"/>
            <p:cNvSpPr txBox="1"/>
            <p:nvPr>
              <p:custDataLst>
                <p:tags r:id="rId29"/>
              </p:custDataLst>
            </p:nvPr>
          </p:nvSpPr>
          <p:spPr>
            <a:xfrm>
              <a:off x="5816" y="3633"/>
              <a:ext cx="3515" cy="1038"/>
            </a:xfrm>
            <a:prstGeom prst="rect">
              <a:avLst/>
            </a:prstGeom>
            <a:noFill/>
          </p:spPr>
          <p:txBody>
            <a:bodyPr wrap="square" rtlCol="0">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mn-ea"/>
                </a:rPr>
                <a:t>确定减量基数值</a:t>
              </a:r>
              <a:endParaRPr lang="zh-CN" altLang="en-US" sz="2000" b="1">
                <a:solidFill>
                  <a:schemeClr val="bg1"/>
                </a:solidFill>
                <a:latin typeface="微软雅黑" panose="020B0503020204020204" pitchFamily="34" charset="-122"/>
                <a:ea typeface="微软雅黑" panose="020B0503020204020204" pitchFamily="34" charset="-122"/>
                <a:cs typeface="+mn-ea"/>
              </a:endParaRPr>
            </a:p>
            <a:p>
              <a:pPr algn="ctr"/>
              <a:r>
                <a:rPr lang="zh-CN" altLang="en-US" sz="2000" b="1">
                  <a:solidFill>
                    <a:schemeClr val="bg1"/>
                  </a:solidFill>
                  <a:latin typeface="微软雅黑" panose="020B0503020204020204" pitchFamily="34" charset="-122"/>
                  <a:ea typeface="微软雅黑" panose="020B0503020204020204" pitchFamily="34" charset="-122"/>
                  <a:cs typeface="+mn-ea"/>
                </a:rPr>
                <a:t>配合制定目标</a:t>
              </a:r>
              <a:endParaRPr lang="zh-CN" altLang="en-US" sz="2000" b="1">
                <a:solidFill>
                  <a:schemeClr val="bg1"/>
                </a:solidFill>
                <a:latin typeface="微软雅黑" panose="020B0503020204020204" pitchFamily="34" charset="-122"/>
                <a:ea typeface="微软雅黑" panose="020B0503020204020204" pitchFamily="34" charset="-122"/>
                <a:cs typeface="+mn-ea"/>
              </a:endParaRPr>
            </a:p>
          </p:txBody>
        </p:sp>
      </p:grpSp>
      <p:sp>
        <p:nvSpPr>
          <p:cNvPr id="89" name="Camille7"/>
          <p:cNvSpPr>
            <a:spLocks noEditPoints="1"/>
          </p:cNvSpPr>
          <p:nvPr>
            <p:custDataLst>
              <p:tags r:id="rId30"/>
            </p:custDataLst>
          </p:nvPr>
        </p:nvSpPr>
        <p:spPr bwMode="auto">
          <a:xfrm>
            <a:off x="7077710" y="1449705"/>
            <a:ext cx="842010" cy="587375"/>
          </a:xfrm>
          <a:custGeom>
            <a:avLst/>
            <a:gdLst>
              <a:gd name="T0" fmla="*/ 48 w 257"/>
              <a:gd name="T1" fmla="*/ 0 h 179"/>
              <a:gd name="T2" fmla="*/ 212 w 257"/>
              <a:gd name="T3" fmla="*/ 0 h 179"/>
              <a:gd name="T4" fmla="*/ 235 w 257"/>
              <a:gd name="T5" fmla="*/ 23 h 179"/>
              <a:gd name="T6" fmla="*/ 235 w 257"/>
              <a:gd name="T7" fmla="*/ 137 h 179"/>
              <a:gd name="T8" fmla="*/ 25 w 257"/>
              <a:gd name="T9" fmla="*/ 137 h 179"/>
              <a:gd name="T10" fmla="*/ 25 w 257"/>
              <a:gd name="T11" fmla="*/ 23 h 179"/>
              <a:gd name="T12" fmla="*/ 48 w 257"/>
              <a:gd name="T13" fmla="*/ 0 h 179"/>
              <a:gd name="T14" fmla="*/ 64 w 257"/>
              <a:gd name="T15" fmla="*/ 84 h 179"/>
              <a:gd name="T16" fmla="*/ 64 w 257"/>
              <a:gd name="T17" fmla="*/ 94 h 179"/>
              <a:gd name="T18" fmla="*/ 137 w 257"/>
              <a:gd name="T19" fmla="*/ 94 h 179"/>
              <a:gd name="T20" fmla="*/ 137 w 257"/>
              <a:gd name="T21" fmla="*/ 84 h 179"/>
              <a:gd name="T22" fmla="*/ 64 w 257"/>
              <a:gd name="T23" fmla="*/ 84 h 179"/>
              <a:gd name="T24" fmla="*/ 64 w 257"/>
              <a:gd name="T25" fmla="*/ 60 h 179"/>
              <a:gd name="T26" fmla="*/ 64 w 257"/>
              <a:gd name="T27" fmla="*/ 70 h 179"/>
              <a:gd name="T28" fmla="*/ 122 w 257"/>
              <a:gd name="T29" fmla="*/ 70 h 179"/>
              <a:gd name="T30" fmla="*/ 122 w 257"/>
              <a:gd name="T31" fmla="*/ 60 h 179"/>
              <a:gd name="T32" fmla="*/ 64 w 257"/>
              <a:gd name="T33" fmla="*/ 60 h 179"/>
              <a:gd name="T34" fmla="*/ 64 w 257"/>
              <a:gd name="T35" fmla="*/ 37 h 179"/>
              <a:gd name="T36" fmla="*/ 64 w 257"/>
              <a:gd name="T37" fmla="*/ 46 h 179"/>
              <a:gd name="T38" fmla="*/ 137 w 257"/>
              <a:gd name="T39" fmla="*/ 46 h 179"/>
              <a:gd name="T40" fmla="*/ 137 w 257"/>
              <a:gd name="T41" fmla="*/ 37 h 179"/>
              <a:gd name="T42" fmla="*/ 64 w 257"/>
              <a:gd name="T43" fmla="*/ 37 h 179"/>
              <a:gd name="T44" fmla="*/ 146 w 257"/>
              <a:gd name="T45" fmla="*/ 67 h 179"/>
              <a:gd name="T46" fmla="*/ 166 w 257"/>
              <a:gd name="T47" fmla="*/ 99 h 179"/>
              <a:gd name="T48" fmla="*/ 172 w 257"/>
              <a:gd name="T49" fmla="*/ 89 h 179"/>
              <a:gd name="T50" fmla="*/ 189 w 257"/>
              <a:gd name="T51" fmla="*/ 100 h 179"/>
              <a:gd name="T52" fmla="*/ 195 w 257"/>
              <a:gd name="T53" fmla="*/ 90 h 179"/>
              <a:gd name="T54" fmla="*/ 178 w 257"/>
              <a:gd name="T55" fmla="*/ 79 h 179"/>
              <a:gd name="T56" fmla="*/ 184 w 257"/>
              <a:gd name="T57" fmla="*/ 70 h 179"/>
              <a:gd name="T58" fmla="*/ 146 w 257"/>
              <a:gd name="T59" fmla="*/ 67 h 179"/>
              <a:gd name="T60" fmla="*/ 0 w 257"/>
              <a:gd name="T61" fmla="*/ 146 h 179"/>
              <a:gd name="T62" fmla="*/ 257 w 257"/>
              <a:gd name="T63" fmla="*/ 146 h 179"/>
              <a:gd name="T64" fmla="*/ 257 w 257"/>
              <a:gd name="T65" fmla="*/ 172 h 179"/>
              <a:gd name="T66" fmla="*/ 249 w 257"/>
              <a:gd name="T67" fmla="*/ 179 h 179"/>
              <a:gd name="T68" fmla="*/ 7 w 257"/>
              <a:gd name="T69" fmla="*/ 179 h 179"/>
              <a:gd name="T70" fmla="*/ 0 w 257"/>
              <a:gd name="T71" fmla="*/ 172 h 179"/>
              <a:gd name="T72" fmla="*/ 0 w 257"/>
              <a:gd name="T73" fmla="*/ 146 h 179"/>
              <a:gd name="T74" fmla="*/ 17 w 257"/>
              <a:gd name="T75" fmla="*/ 155 h 179"/>
              <a:gd name="T76" fmla="*/ 17 w 257"/>
              <a:gd name="T77" fmla="*/ 163 h 179"/>
              <a:gd name="T78" fmla="*/ 39 w 257"/>
              <a:gd name="T79" fmla="*/ 163 h 179"/>
              <a:gd name="T80" fmla="*/ 39 w 257"/>
              <a:gd name="T81" fmla="*/ 155 h 179"/>
              <a:gd name="T82" fmla="*/ 17 w 257"/>
              <a:gd name="T83" fmla="*/ 155 h 179"/>
              <a:gd name="T84" fmla="*/ 220 w 257"/>
              <a:gd name="T85" fmla="*/ 155 h 179"/>
              <a:gd name="T86" fmla="*/ 220 w 257"/>
              <a:gd name="T87" fmla="*/ 163 h 179"/>
              <a:gd name="T88" fmla="*/ 242 w 257"/>
              <a:gd name="T89" fmla="*/ 163 h 179"/>
              <a:gd name="T90" fmla="*/ 242 w 257"/>
              <a:gd name="T91" fmla="*/ 155 h 179"/>
              <a:gd name="T92" fmla="*/ 220 w 257"/>
              <a:gd name="T93" fmla="*/ 155 h 179"/>
              <a:gd name="T94" fmla="*/ 49 w 257"/>
              <a:gd name="T95" fmla="*/ 155 h 179"/>
              <a:gd name="T96" fmla="*/ 49 w 257"/>
              <a:gd name="T97" fmla="*/ 163 h 179"/>
              <a:gd name="T98" fmla="*/ 71 w 257"/>
              <a:gd name="T99" fmla="*/ 163 h 179"/>
              <a:gd name="T100" fmla="*/ 71 w 257"/>
              <a:gd name="T101" fmla="*/ 155 h 179"/>
              <a:gd name="T102" fmla="*/ 49 w 257"/>
              <a:gd name="T103" fmla="*/ 155 h 179"/>
              <a:gd name="T104" fmla="*/ 48 w 257"/>
              <a:gd name="T105" fmla="*/ 21 h 179"/>
              <a:gd name="T106" fmla="*/ 48 w 257"/>
              <a:gd name="T107" fmla="*/ 116 h 179"/>
              <a:gd name="T108" fmla="*/ 213 w 257"/>
              <a:gd name="T109" fmla="*/ 116 h 179"/>
              <a:gd name="T110" fmla="*/ 213 w 257"/>
              <a:gd name="T111" fmla="*/ 21 h 179"/>
              <a:gd name="T112" fmla="*/ 48 w 257"/>
              <a:gd name="T113"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179">
                <a:moveTo>
                  <a:pt x="48" y="0"/>
                </a:moveTo>
                <a:cubicBezTo>
                  <a:pt x="212" y="0"/>
                  <a:pt x="212" y="0"/>
                  <a:pt x="212" y="0"/>
                </a:cubicBezTo>
                <a:cubicBezTo>
                  <a:pt x="225" y="0"/>
                  <a:pt x="235" y="10"/>
                  <a:pt x="235" y="23"/>
                </a:cubicBezTo>
                <a:cubicBezTo>
                  <a:pt x="235" y="137"/>
                  <a:pt x="235" y="137"/>
                  <a:pt x="235" y="137"/>
                </a:cubicBezTo>
                <a:cubicBezTo>
                  <a:pt x="25" y="137"/>
                  <a:pt x="25" y="137"/>
                  <a:pt x="25" y="137"/>
                </a:cubicBezTo>
                <a:cubicBezTo>
                  <a:pt x="25" y="23"/>
                  <a:pt x="25" y="23"/>
                  <a:pt x="25" y="23"/>
                </a:cubicBezTo>
                <a:cubicBezTo>
                  <a:pt x="25" y="10"/>
                  <a:pt x="35" y="0"/>
                  <a:pt x="48" y="0"/>
                </a:cubicBezTo>
                <a:close/>
                <a:moveTo>
                  <a:pt x="64" y="84"/>
                </a:moveTo>
                <a:cubicBezTo>
                  <a:pt x="64" y="94"/>
                  <a:pt x="64" y="94"/>
                  <a:pt x="64" y="94"/>
                </a:cubicBezTo>
                <a:cubicBezTo>
                  <a:pt x="137" y="94"/>
                  <a:pt x="137" y="94"/>
                  <a:pt x="137" y="94"/>
                </a:cubicBezTo>
                <a:cubicBezTo>
                  <a:pt x="137" y="84"/>
                  <a:pt x="137" y="84"/>
                  <a:pt x="137" y="84"/>
                </a:cubicBezTo>
                <a:cubicBezTo>
                  <a:pt x="64" y="84"/>
                  <a:pt x="64" y="84"/>
                  <a:pt x="64" y="84"/>
                </a:cubicBezTo>
                <a:close/>
                <a:moveTo>
                  <a:pt x="64" y="60"/>
                </a:moveTo>
                <a:cubicBezTo>
                  <a:pt x="64" y="70"/>
                  <a:pt x="64" y="70"/>
                  <a:pt x="64" y="70"/>
                </a:cubicBezTo>
                <a:cubicBezTo>
                  <a:pt x="122" y="70"/>
                  <a:pt x="122" y="70"/>
                  <a:pt x="122" y="70"/>
                </a:cubicBezTo>
                <a:cubicBezTo>
                  <a:pt x="122" y="60"/>
                  <a:pt x="122" y="60"/>
                  <a:pt x="122" y="60"/>
                </a:cubicBezTo>
                <a:cubicBezTo>
                  <a:pt x="64" y="60"/>
                  <a:pt x="64" y="60"/>
                  <a:pt x="64" y="60"/>
                </a:cubicBezTo>
                <a:close/>
                <a:moveTo>
                  <a:pt x="64" y="37"/>
                </a:moveTo>
                <a:cubicBezTo>
                  <a:pt x="64" y="46"/>
                  <a:pt x="64" y="46"/>
                  <a:pt x="64" y="46"/>
                </a:cubicBezTo>
                <a:cubicBezTo>
                  <a:pt x="137" y="46"/>
                  <a:pt x="137" y="46"/>
                  <a:pt x="137" y="46"/>
                </a:cubicBezTo>
                <a:cubicBezTo>
                  <a:pt x="137" y="37"/>
                  <a:pt x="137" y="37"/>
                  <a:pt x="137" y="37"/>
                </a:cubicBezTo>
                <a:cubicBezTo>
                  <a:pt x="64" y="37"/>
                  <a:pt x="64" y="37"/>
                  <a:pt x="64" y="37"/>
                </a:cubicBezTo>
                <a:close/>
                <a:moveTo>
                  <a:pt x="146" y="67"/>
                </a:moveTo>
                <a:cubicBezTo>
                  <a:pt x="166" y="99"/>
                  <a:pt x="166" y="99"/>
                  <a:pt x="166" y="99"/>
                </a:cubicBezTo>
                <a:cubicBezTo>
                  <a:pt x="172" y="89"/>
                  <a:pt x="172" y="89"/>
                  <a:pt x="172" y="89"/>
                </a:cubicBezTo>
                <a:cubicBezTo>
                  <a:pt x="189" y="100"/>
                  <a:pt x="189" y="100"/>
                  <a:pt x="189" y="100"/>
                </a:cubicBezTo>
                <a:cubicBezTo>
                  <a:pt x="195" y="90"/>
                  <a:pt x="195" y="90"/>
                  <a:pt x="195" y="90"/>
                </a:cubicBezTo>
                <a:cubicBezTo>
                  <a:pt x="178" y="79"/>
                  <a:pt x="178" y="79"/>
                  <a:pt x="178" y="79"/>
                </a:cubicBezTo>
                <a:cubicBezTo>
                  <a:pt x="184" y="70"/>
                  <a:pt x="184" y="70"/>
                  <a:pt x="184" y="70"/>
                </a:cubicBezTo>
                <a:cubicBezTo>
                  <a:pt x="146" y="67"/>
                  <a:pt x="146" y="67"/>
                  <a:pt x="146" y="67"/>
                </a:cubicBezTo>
                <a:close/>
                <a:moveTo>
                  <a:pt x="0" y="146"/>
                </a:moveTo>
                <a:cubicBezTo>
                  <a:pt x="257" y="146"/>
                  <a:pt x="257" y="146"/>
                  <a:pt x="257" y="146"/>
                </a:cubicBezTo>
                <a:cubicBezTo>
                  <a:pt x="257" y="172"/>
                  <a:pt x="257" y="172"/>
                  <a:pt x="257" y="172"/>
                </a:cubicBezTo>
                <a:cubicBezTo>
                  <a:pt x="249" y="179"/>
                  <a:pt x="249" y="179"/>
                  <a:pt x="249" y="179"/>
                </a:cubicBezTo>
                <a:cubicBezTo>
                  <a:pt x="7" y="179"/>
                  <a:pt x="7" y="179"/>
                  <a:pt x="7" y="179"/>
                </a:cubicBezTo>
                <a:cubicBezTo>
                  <a:pt x="0" y="172"/>
                  <a:pt x="0" y="172"/>
                  <a:pt x="0" y="172"/>
                </a:cubicBezTo>
                <a:cubicBezTo>
                  <a:pt x="0" y="146"/>
                  <a:pt x="0" y="146"/>
                  <a:pt x="0" y="146"/>
                </a:cubicBezTo>
                <a:close/>
                <a:moveTo>
                  <a:pt x="17" y="155"/>
                </a:moveTo>
                <a:cubicBezTo>
                  <a:pt x="17" y="163"/>
                  <a:pt x="17" y="163"/>
                  <a:pt x="17" y="163"/>
                </a:cubicBezTo>
                <a:cubicBezTo>
                  <a:pt x="39" y="163"/>
                  <a:pt x="39" y="163"/>
                  <a:pt x="39" y="163"/>
                </a:cubicBezTo>
                <a:cubicBezTo>
                  <a:pt x="39" y="155"/>
                  <a:pt x="39" y="155"/>
                  <a:pt x="39" y="155"/>
                </a:cubicBezTo>
                <a:cubicBezTo>
                  <a:pt x="17" y="155"/>
                  <a:pt x="17" y="155"/>
                  <a:pt x="17" y="155"/>
                </a:cubicBezTo>
                <a:close/>
                <a:moveTo>
                  <a:pt x="220" y="155"/>
                </a:moveTo>
                <a:cubicBezTo>
                  <a:pt x="220" y="163"/>
                  <a:pt x="220" y="163"/>
                  <a:pt x="220" y="163"/>
                </a:cubicBezTo>
                <a:cubicBezTo>
                  <a:pt x="242" y="163"/>
                  <a:pt x="242" y="163"/>
                  <a:pt x="242" y="163"/>
                </a:cubicBezTo>
                <a:cubicBezTo>
                  <a:pt x="242" y="155"/>
                  <a:pt x="242" y="155"/>
                  <a:pt x="242" y="155"/>
                </a:cubicBezTo>
                <a:cubicBezTo>
                  <a:pt x="220" y="155"/>
                  <a:pt x="220" y="155"/>
                  <a:pt x="220" y="155"/>
                </a:cubicBezTo>
                <a:close/>
                <a:moveTo>
                  <a:pt x="49" y="155"/>
                </a:moveTo>
                <a:cubicBezTo>
                  <a:pt x="49" y="163"/>
                  <a:pt x="49" y="163"/>
                  <a:pt x="49" y="163"/>
                </a:cubicBezTo>
                <a:cubicBezTo>
                  <a:pt x="71" y="163"/>
                  <a:pt x="71" y="163"/>
                  <a:pt x="71" y="163"/>
                </a:cubicBezTo>
                <a:cubicBezTo>
                  <a:pt x="71" y="155"/>
                  <a:pt x="71" y="155"/>
                  <a:pt x="71" y="155"/>
                </a:cubicBezTo>
                <a:cubicBezTo>
                  <a:pt x="49" y="155"/>
                  <a:pt x="49" y="155"/>
                  <a:pt x="49" y="155"/>
                </a:cubicBezTo>
                <a:close/>
                <a:moveTo>
                  <a:pt x="48" y="21"/>
                </a:moveTo>
                <a:cubicBezTo>
                  <a:pt x="48" y="116"/>
                  <a:pt x="48" y="116"/>
                  <a:pt x="48" y="116"/>
                </a:cubicBezTo>
                <a:cubicBezTo>
                  <a:pt x="213" y="116"/>
                  <a:pt x="213" y="116"/>
                  <a:pt x="213" y="116"/>
                </a:cubicBezTo>
                <a:cubicBezTo>
                  <a:pt x="213" y="21"/>
                  <a:pt x="213" y="21"/>
                  <a:pt x="213" y="21"/>
                </a:cubicBezTo>
                <a:lnTo>
                  <a:pt x="48" y="21"/>
                </a:lnTo>
                <a:close/>
              </a:path>
            </a:pathLst>
          </a:custGeom>
          <a:solidFill>
            <a:srgbClr val="55797A"/>
          </a:solidFill>
          <a:ln>
            <a:noFill/>
          </a:ln>
        </p:spPr>
      </p:sp>
      <p:sp>
        <p:nvSpPr>
          <p:cNvPr id="90" name="Camille14"/>
          <p:cNvSpPr/>
          <p:nvPr>
            <p:custDataLst>
              <p:tags r:id="rId31"/>
            </p:custDataLst>
          </p:nvPr>
        </p:nvSpPr>
        <p:spPr>
          <a:xfrm>
            <a:off x="4411345" y="1466850"/>
            <a:ext cx="509270" cy="589280"/>
          </a:xfrm>
          <a:custGeom>
            <a:avLst/>
            <a:gdLst/>
            <a:ahLst/>
            <a:cxnLst>
              <a:cxn ang="0">
                <a:pos x="87978538" y="0"/>
              </a:cxn>
              <a:cxn ang="0">
                <a:pos x="0" y="13932552"/>
              </a:cxn>
              <a:cxn ang="0">
                <a:pos x="11220394" y="116454125"/>
              </a:cxn>
              <a:cxn ang="0">
                <a:pos x="99198933" y="104887721"/>
              </a:cxn>
              <a:cxn ang="0">
                <a:pos x="87978538" y="0"/>
              </a:cxn>
              <a:cxn ang="0">
                <a:pos x="87978538" y="104887721"/>
              </a:cxn>
              <a:cxn ang="0">
                <a:pos x="11220394" y="13932552"/>
              </a:cxn>
              <a:cxn ang="0">
                <a:pos x="87978538" y="104887721"/>
              </a:cxn>
              <a:cxn ang="0">
                <a:pos x="56357165" y="72290905"/>
              </a:cxn>
              <a:cxn ang="0">
                <a:pos x="24735791" y="79388764"/>
              </a:cxn>
              <a:cxn ang="0">
                <a:pos x="56357165" y="72290905"/>
              </a:cxn>
              <a:cxn ang="0">
                <a:pos x="74463141" y="46529367"/>
              </a:cxn>
              <a:cxn ang="0">
                <a:pos x="49727349" y="51523659"/>
              </a:cxn>
              <a:cxn ang="0">
                <a:pos x="74463141" y="46529367"/>
              </a:cxn>
              <a:cxn ang="0">
                <a:pos x="49727349" y="39694673"/>
              </a:cxn>
              <a:cxn ang="0">
                <a:pos x="74463141" y="25762121"/>
              </a:cxn>
              <a:cxn ang="0">
                <a:pos x="49727349" y="39694673"/>
              </a:cxn>
              <a:cxn ang="0">
                <a:pos x="42841768" y="25762121"/>
              </a:cxn>
              <a:cxn ang="0">
                <a:pos x="24735791" y="51523659"/>
              </a:cxn>
              <a:cxn ang="0">
                <a:pos x="42841768" y="25762121"/>
              </a:cxn>
              <a:cxn ang="0">
                <a:pos x="35956761" y="58358937"/>
              </a:cxn>
              <a:cxn ang="0">
                <a:pos x="24735791" y="65456211"/>
              </a:cxn>
              <a:cxn ang="0">
                <a:pos x="35956761" y="58358937"/>
              </a:cxn>
              <a:cxn ang="0">
                <a:pos x="42841768" y="65456211"/>
              </a:cxn>
              <a:cxn ang="0">
                <a:pos x="74463141" y="58358937"/>
              </a:cxn>
              <a:cxn ang="0">
                <a:pos x="42841768" y="65456211"/>
              </a:cxn>
              <a:cxn ang="0">
                <a:pos x="74463141" y="83857894"/>
              </a:cxn>
              <a:cxn ang="0">
                <a:pos x="24735791" y="90955168"/>
              </a:cxn>
              <a:cxn ang="0">
                <a:pos x="74463141" y="83857894"/>
              </a:cxn>
              <a:cxn ang="0">
                <a:pos x="63242746" y="79388764"/>
              </a:cxn>
              <a:cxn ang="0">
                <a:pos x="74463141" y="72290905"/>
              </a:cxn>
              <a:cxn ang="0">
                <a:pos x="63242746" y="79388764"/>
              </a:cxn>
            </a:cxnLst>
            <a:rect l="0" t="0" r="0" b="0"/>
            <a:pathLst>
              <a:path w="390" h="444">
                <a:moveTo>
                  <a:pt x="345" y="0"/>
                </a:moveTo>
                <a:lnTo>
                  <a:pt x="345" y="0"/>
                </a:lnTo>
                <a:cubicBezTo>
                  <a:pt x="44" y="0"/>
                  <a:pt x="44" y="0"/>
                  <a:pt x="44" y="0"/>
                </a:cubicBezTo>
                <a:cubicBezTo>
                  <a:pt x="17" y="0"/>
                  <a:pt x="0" y="27"/>
                  <a:pt x="0" y="53"/>
                </a:cubicBezTo>
                <a:cubicBezTo>
                  <a:pt x="0" y="399"/>
                  <a:pt x="0" y="399"/>
                  <a:pt x="0" y="399"/>
                </a:cubicBezTo>
                <a:cubicBezTo>
                  <a:pt x="0" y="425"/>
                  <a:pt x="17" y="443"/>
                  <a:pt x="44" y="443"/>
                </a:cubicBezTo>
                <a:cubicBezTo>
                  <a:pt x="345" y="443"/>
                  <a:pt x="345" y="443"/>
                  <a:pt x="345" y="443"/>
                </a:cubicBezTo>
                <a:cubicBezTo>
                  <a:pt x="372" y="443"/>
                  <a:pt x="389" y="425"/>
                  <a:pt x="389" y="399"/>
                </a:cubicBezTo>
                <a:cubicBezTo>
                  <a:pt x="389" y="53"/>
                  <a:pt x="389" y="53"/>
                  <a:pt x="389" y="53"/>
                </a:cubicBezTo>
                <a:cubicBezTo>
                  <a:pt x="389" y="27"/>
                  <a:pt x="372" y="0"/>
                  <a:pt x="345" y="0"/>
                </a:cubicBezTo>
                <a:close/>
                <a:moveTo>
                  <a:pt x="345" y="399"/>
                </a:moveTo>
                <a:lnTo>
                  <a:pt x="345" y="399"/>
                </a:lnTo>
                <a:cubicBezTo>
                  <a:pt x="44" y="399"/>
                  <a:pt x="44" y="399"/>
                  <a:pt x="44" y="399"/>
                </a:cubicBezTo>
                <a:cubicBezTo>
                  <a:pt x="44" y="53"/>
                  <a:pt x="44" y="53"/>
                  <a:pt x="44" y="53"/>
                </a:cubicBezTo>
                <a:cubicBezTo>
                  <a:pt x="345" y="53"/>
                  <a:pt x="345" y="53"/>
                  <a:pt x="345" y="53"/>
                </a:cubicBezTo>
                <a:lnTo>
                  <a:pt x="345" y="399"/>
                </a:lnTo>
                <a:close/>
                <a:moveTo>
                  <a:pt x="221" y="275"/>
                </a:moveTo>
                <a:lnTo>
                  <a:pt x="221" y="275"/>
                </a:lnTo>
                <a:cubicBezTo>
                  <a:pt x="97" y="275"/>
                  <a:pt x="97" y="275"/>
                  <a:pt x="97" y="275"/>
                </a:cubicBezTo>
                <a:cubicBezTo>
                  <a:pt x="97" y="302"/>
                  <a:pt x="97" y="302"/>
                  <a:pt x="97" y="302"/>
                </a:cubicBezTo>
                <a:cubicBezTo>
                  <a:pt x="221" y="302"/>
                  <a:pt x="221" y="302"/>
                  <a:pt x="221" y="302"/>
                </a:cubicBezTo>
                <a:lnTo>
                  <a:pt x="221" y="275"/>
                </a:lnTo>
                <a:close/>
                <a:moveTo>
                  <a:pt x="292" y="177"/>
                </a:moveTo>
                <a:lnTo>
                  <a:pt x="292" y="177"/>
                </a:lnTo>
                <a:cubicBezTo>
                  <a:pt x="195" y="177"/>
                  <a:pt x="195" y="177"/>
                  <a:pt x="195" y="177"/>
                </a:cubicBezTo>
                <a:cubicBezTo>
                  <a:pt x="195" y="196"/>
                  <a:pt x="195" y="196"/>
                  <a:pt x="195" y="196"/>
                </a:cubicBezTo>
                <a:cubicBezTo>
                  <a:pt x="292" y="196"/>
                  <a:pt x="292" y="196"/>
                  <a:pt x="292" y="196"/>
                </a:cubicBezTo>
                <a:lnTo>
                  <a:pt x="292" y="177"/>
                </a:lnTo>
                <a:close/>
                <a:moveTo>
                  <a:pt x="195" y="151"/>
                </a:moveTo>
                <a:lnTo>
                  <a:pt x="195" y="151"/>
                </a:lnTo>
                <a:cubicBezTo>
                  <a:pt x="292" y="151"/>
                  <a:pt x="292" y="151"/>
                  <a:pt x="292" y="151"/>
                </a:cubicBezTo>
                <a:cubicBezTo>
                  <a:pt x="292" y="98"/>
                  <a:pt x="292" y="98"/>
                  <a:pt x="292" y="98"/>
                </a:cubicBezTo>
                <a:cubicBezTo>
                  <a:pt x="195" y="98"/>
                  <a:pt x="195" y="98"/>
                  <a:pt x="195" y="98"/>
                </a:cubicBezTo>
                <a:lnTo>
                  <a:pt x="195" y="151"/>
                </a:lnTo>
                <a:close/>
                <a:moveTo>
                  <a:pt x="168" y="98"/>
                </a:moveTo>
                <a:lnTo>
                  <a:pt x="168" y="98"/>
                </a:lnTo>
                <a:cubicBezTo>
                  <a:pt x="97" y="98"/>
                  <a:pt x="97" y="98"/>
                  <a:pt x="97" y="98"/>
                </a:cubicBezTo>
                <a:cubicBezTo>
                  <a:pt x="97" y="196"/>
                  <a:pt x="97" y="196"/>
                  <a:pt x="97" y="196"/>
                </a:cubicBezTo>
                <a:cubicBezTo>
                  <a:pt x="168" y="196"/>
                  <a:pt x="168" y="196"/>
                  <a:pt x="168" y="196"/>
                </a:cubicBezTo>
                <a:lnTo>
                  <a:pt x="168" y="98"/>
                </a:lnTo>
                <a:close/>
                <a:moveTo>
                  <a:pt x="141" y="222"/>
                </a:moveTo>
                <a:lnTo>
                  <a:pt x="141" y="222"/>
                </a:lnTo>
                <a:cubicBezTo>
                  <a:pt x="97" y="222"/>
                  <a:pt x="97" y="222"/>
                  <a:pt x="97" y="222"/>
                </a:cubicBezTo>
                <a:cubicBezTo>
                  <a:pt x="97" y="249"/>
                  <a:pt x="97" y="249"/>
                  <a:pt x="97" y="249"/>
                </a:cubicBezTo>
                <a:cubicBezTo>
                  <a:pt x="141" y="249"/>
                  <a:pt x="141" y="249"/>
                  <a:pt x="141" y="249"/>
                </a:cubicBezTo>
                <a:lnTo>
                  <a:pt x="141" y="222"/>
                </a:lnTo>
                <a:close/>
                <a:moveTo>
                  <a:pt x="168" y="249"/>
                </a:moveTo>
                <a:lnTo>
                  <a:pt x="168" y="249"/>
                </a:lnTo>
                <a:cubicBezTo>
                  <a:pt x="292" y="249"/>
                  <a:pt x="292" y="249"/>
                  <a:pt x="292" y="249"/>
                </a:cubicBezTo>
                <a:cubicBezTo>
                  <a:pt x="292" y="222"/>
                  <a:pt x="292" y="222"/>
                  <a:pt x="292" y="222"/>
                </a:cubicBezTo>
                <a:cubicBezTo>
                  <a:pt x="168" y="222"/>
                  <a:pt x="168" y="222"/>
                  <a:pt x="168" y="222"/>
                </a:cubicBezTo>
                <a:lnTo>
                  <a:pt x="168" y="249"/>
                </a:lnTo>
                <a:close/>
                <a:moveTo>
                  <a:pt x="292" y="319"/>
                </a:moveTo>
                <a:lnTo>
                  <a:pt x="292" y="319"/>
                </a:lnTo>
                <a:cubicBezTo>
                  <a:pt x="97" y="319"/>
                  <a:pt x="97" y="319"/>
                  <a:pt x="97" y="319"/>
                </a:cubicBezTo>
                <a:cubicBezTo>
                  <a:pt x="97" y="346"/>
                  <a:pt x="97" y="346"/>
                  <a:pt x="97" y="346"/>
                </a:cubicBezTo>
                <a:cubicBezTo>
                  <a:pt x="292" y="346"/>
                  <a:pt x="292" y="346"/>
                  <a:pt x="292" y="346"/>
                </a:cubicBezTo>
                <a:lnTo>
                  <a:pt x="292" y="319"/>
                </a:lnTo>
                <a:close/>
                <a:moveTo>
                  <a:pt x="248" y="302"/>
                </a:moveTo>
                <a:lnTo>
                  <a:pt x="248" y="302"/>
                </a:lnTo>
                <a:cubicBezTo>
                  <a:pt x="292" y="302"/>
                  <a:pt x="292" y="302"/>
                  <a:pt x="292" y="302"/>
                </a:cubicBezTo>
                <a:cubicBezTo>
                  <a:pt x="292" y="275"/>
                  <a:pt x="292" y="275"/>
                  <a:pt x="292" y="275"/>
                </a:cubicBezTo>
                <a:cubicBezTo>
                  <a:pt x="248" y="275"/>
                  <a:pt x="248" y="275"/>
                  <a:pt x="248" y="275"/>
                </a:cubicBezTo>
                <a:lnTo>
                  <a:pt x="248" y="302"/>
                </a:lnTo>
                <a:close/>
              </a:path>
            </a:pathLst>
          </a:custGeom>
          <a:solidFill>
            <a:srgbClr val="7EA29C"/>
          </a:solidFill>
          <a:ln>
            <a:noFill/>
          </a:ln>
        </p:spPr>
      </p:sp>
      <p:sp>
        <p:nvSpPr>
          <p:cNvPr id="91" name="Camille1"/>
          <p:cNvSpPr/>
          <p:nvPr>
            <p:custDataLst>
              <p:tags r:id="rId32"/>
            </p:custDataLst>
          </p:nvPr>
        </p:nvSpPr>
        <p:spPr>
          <a:xfrm>
            <a:off x="10114280" y="1466850"/>
            <a:ext cx="326390" cy="527685"/>
          </a:xfrm>
          <a:custGeom>
            <a:avLst/>
            <a:gdLst/>
            <a:ahLst/>
            <a:cxnLst>
              <a:cxn ang="0">
                <a:pos x="32294268" y="0"/>
              </a:cxn>
              <a:cxn ang="0">
                <a:pos x="32294268" y="0"/>
              </a:cxn>
              <a:cxn ang="0">
                <a:pos x="0" y="32571680"/>
              </a:cxn>
              <a:cxn ang="0">
                <a:pos x="32294268" y="103968613"/>
              </a:cxn>
              <a:cxn ang="0">
                <a:pos x="64071584" y="32571680"/>
              </a:cxn>
              <a:cxn ang="0">
                <a:pos x="32294268" y="0"/>
              </a:cxn>
              <a:cxn ang="0">
                <a:pos x="32294268" y="51072097"/>
              </a:cxn>
              <a:cxn ang="0">
                <a:pos x="32294268" y="51072097"/>
              </a:cxn>
              <a:cxn ang="0">
                <a:pos x="13692617" y="32571680"/>
              </a:cxn>
              <a:cxn ang="0">
                <a:pos x="32294268" y="14070682"/>
              </a:cxn>
              <a:cxn ang="0">
                <a:pos x="50378966" y="32571680"/>
              </a:cxn>
              <a:cxn ang="0">
                <a:pos x="32294268" y="51072097"/>
              </a:cxn>
            </a:cxnLst>
            <a:rect l="0" t="0" r="0" b="0"/>
            <a:pathLst>
              <a:path w="249" h="400">
                <a:moveTo>
                  <a:pt x="125" y="0"/>
                </a:moveTo>
                <a:lnTo>
                  <a:pt x="125" y="0"/>
                </a:lnTo>
                <a:cubicBezTo>
                  <a:pt x="53" y="0"/>
                  <a:pt x="0" y="54"/>
                  <a:pt x="0" y="125"/>
                </a:cubicBezTo>
                <a:cubicBezTo>
                  <a:pt x="0" y="240"/>
                  <a:pt x="125" y="399"/>
                  <a:pt x="125" y="399"/>
                </a:cubicBezTo>
                <a:cubicBezTo>
                  <a:pt x="125" y="399"/>
                  <a:pt x="248" y="240"/>
                  <a:pt x="248" y="125"/>
                </a:cubicBezTo>
                <a:cubicBezTo>
                  <a:pt x="248" y="54"/>
                  <a:pt x="195" y="0"/>
                  <a:pt x="125" y="0"/>
                </a:cubicBezTo>
                <a:close/>
                <a:moveTo>
                  <a:pt x="125" y="196"/>
                </a:moveTo>
                <a:lnTo>
                  <a:pt x="125" y="196"/>
                </a:lnTo>
                <a:cubicBezTo>
                  <a:pt x="88" y="196"/>
                  <a:pt x="53" y="160"/>
                  <a:pt x="53" y="125"/>
                </a:cubicBezTo>
                <a:cubicBezTo>
                  <a:pt x="53" y="89"/>
                  <a:pt x="88" y="54"/>
                  <a:pt x="125" y="54"/>
                </a:cubicBezTo>
                <a:cubicBezTo>
                  <a:pt x="159" y="54"/>
                  <a:pt x="195" y="89"/>
                  <a:pt x="195" y="125"/>
                </a:cubicBezTo>
                <a:cubicBezTo>
                  <a:pt x="195" y="160"/>
                  <a:pt x="159" y="196"/>
                  <a:pt x="125" y="196"/>
                </a:cubicBezTo>
                <a:close/>
              </a:path>
            </a:pathLst>
          </a:custGeom>
          <a:solidFill>
            <a:srgbClr val="7EA29C"/>
          </a:solidFill>
          <a:ln>
            <a:noFill/>
          </a:ln>
        </p:spPr>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42" name="圆角矩形 141"/>
          <p:cNvSpPr/>
          <p:nvPr>
            <p:custDataLst>
              <p:tags r:id="rId2"/>
            </p:custDataLst>
          </p:nvPr>
        </p:nvSpPr>
        <p:spPr>
          <a:xfrm>
            <a:off x="714375" y="5376545"/>
            <a:ext cx="10848975" cy="737235"/>
          </a:xfrm>
          <a:prstGeom prst="roundRect">
            <a:avLst>
              <a:gd name="adj" fmla="val 50000"/>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alt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确因特殊情况，</a:t>
            </a:r>
            <a:r>
              <a:rPr lang="zh-CN" sz="1600" b="1"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rPr>
              <a:t>无法在规定部位采用建筑垃圾综合利用产品的</a:t>
            </a:r>
            <a:r>
              <a:rPr 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algn="ctr"/>
            <a:r>
              <a:rPr 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建设单位须督促设计单位在设计文件中提出</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客观理由</a:t>
            </a:r>
            <a:r>
              <a:rPr 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，报项目</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初步设计审批部门批准</a:t>
            </a:r>
            <a:r>
              <a:rPr 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后方可实施。</a:t>
            </a:r>
            <a:endParaRPr 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4" name="Shape 9"/>
          <p:cNvSpPr/>
          <p:nvPr>
            <p:custDataLst>
              <p:tags r:id="rId3"/>
            </p:custDataLst>
          </p:nvPr>
        </p:nvSpPr>
        <p:spPr>
          <a:xfrm>
            <a:off x="883920" y="840105"/>
            <a:ext cx="2335530" cy="128905"/>
          </a:xfrm>
          <a:prstGeom prst="rect">
            <a:avLst/>
          </a:prstGeom>
          <a:solidFill>
            <a:srgbClr val="DDEAE6"/>
          </a:solidFill>
          <a:ln w="12700">
            <a:solidFill>
              <a:srgbClr val="DDEAE6"/>
            </a:solidFill>
            <a:prstDash val="solid"/>
          </a:ln>
        </p:spPr>
      </p:sp>
      <p:sp>
        <p:nvSpPr>
          <p:cNvPr id="45" name="Text 7"/>
          <p:cNvSpPr/>
          <p:nvPr>
            <p:custDataLst>
              <p:tags r:id="rId4"/>
            </p:custDataLst>
          </p:nvPr>
        </p:nvSpPr>
        <p:spPr>
          <a:xfrm>
            <a:off x="749935" y="511175"/>
            <a:ext cx="2216150" cy="328930"/>
          </a:xfrm>
          <a:prstGeom prst="rect">
            <a:avLst/>
          </a:prstGeom>
          <a:noFill/>
          <a:extLst>
            <a:ext uri="{909E8E84-426E-40DD-AFC4-6F175D3DCCD1}">
              <a14:hiddenFill xmlns:a14="http://schemas.microsoft.com/office/drawing/2010/main">
                <a:grpFill/>
              </a14:hiddenFill>
            </a:ext>
          </a:extLst>
        </p:spPr>
        <p:txBody>
          <a:bodyPr wrap="square" lIns="0" tIns="0" rIns="0" bIns="0" rtlCol="0" anchor="ctr"/>
          <a:p>
            <a:pPr marL="0" indent="0" algn="l">
              <a:buNone/>
            </a:pPr>
            <a:r>
              <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3.</a:t>
            </a:r>
            <a:r>
              <a:rPr lang="zh-CN" alt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重点环节管控要求</a:t>
            </a:r>
            <a:endPar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en-US" altLang="zh-CN" b="1">
                <a:solidFill>
                  <a:srgbClr val="55797A"/>
                </a:solidFill>
                <a:effectLst/>
                <a:latin typeface="微软雅黑" panose="020B0503020204020204" pitchFamily="34" charset="-122"/>
                <a:ea typeface="微软雅黑" panose="020B0503020204020204" pitchFamily="34" charset="-122"/>
              </a:rPr>
              <a:t>   </a:t>
            </a:r>
            <a:r>
              <a:rPr lang="zh-CN" altLang="en-US" b="1">
                <a:solidFill>
                  <a:srgbClr val="55797A"/>
                </a:solidFill>
                <a:effectLst/>
                <a:latin typeface="微软雅黑" panose="020B0503020204020204" pitchFamily="34" charset="-122"/>
                <a:ea typeface="微软雅黑" panose="020B0503020204020204" pitchFamily="34" charset="-122"/>
              </a:rPr>
              <a:t>初步设计</a:t>
            </a:r>
            <a:endParaRPr lang="zh-CN" altLang="en-US" b="1">
              <a:solidFill>
                <a:srgbClr val="55797A"/>
              </a:solidFill>
              <a:effectLst/>
              <a:latin typeface="微软雅黑" panose="020B0503020204020204" pitchFamily="34" charset="-122"/>
              <a:ea typeface="微软雅黑" panose="020B0503020204020204" pitchFamily="34" charset="-122"/>
            </a:endParaRPr>
          </a:p>
        </p:txBody>
      </p:sp>
      <p:grpSp>
        <p:nvGrpSpPr>
          <p:cNvPr id="55" name="组合 54"/>
          <p:cNvGrpSpPr/>
          <p:nvPr/>
        </p:nvGrpSpPr>
        <p:grpSpPr>
          <a:xfrm>
            <a:off x="4480560" y="28575"/>
            <a:ext cx="3200400" cy="922020"/>
            <a:chOff x="7056" y="45"/>
            <a:chExt cx="5040" cy="1452"/>
          </a:xfrm>
        </p:grpSpPr>
        <p:sp>
          <p:nvSpPr>
            <p:cNvPr id="46" name="Shape 9"/>
            <p:cNvSpPr/>
            <p:nvPr>
              <p:custDataLst>
                <p:tags r:id="rId5"/>
              </p:custDataLst>
            </p:nvPr>
          </p:nvSpPr>
          <p:spPr>
            <a:xfrm>
              <a:off x="7056" y="1150"/>
              <a:ext cx="5040" cy="347"/>
            </a:xfrm>
            <a:prstGeom prst="rect">
              <a:avLst/>
            </a:prstGeom>
            <a:solidFill>
              <a:srgbClr val="DDEAE6"/>
            </a:solidFill>
            <a:ln w="12700">
              <a:solidFill>
                <a:srgbClr val="DDEAE6"/>
              </a:solidFill>
              <a:prstDash val="solid"/>
            </a:ln>
          </p:spPr>
        </p:sp>
        <p:sp>
          <p:nvSpPr>
            <p:cNvPr id="54" name="文本框 53"/>
            <p:cNvSpPr txBox="1"/>
            <p:nvPr>
              <p:custDataLst>
                <p:tags r:id="rId6"/>
              </p:custDataLst>
            </p:nvPr>
          </p:nvSpPr>
          <p:spPr>
            <a:xfrm>
              <a:off x="9243" y="45"/>
              <a:ext cx="810" cy="1452"/>
            </a:xfrm>
            <a:prstGeom prst="rect">
              <a:avLst/>
            </a:prstGeom>
          </p:spPr>
          <p:txBody>
            <a:bodyPr wrap="square">
              <a:spAutoFit/>
              <a:extLst>
                <a:ext uri="{4A0BC546-FE56-4ADE-93B0-CB8AF2F6F144}">
                  <wpsdc:textFrameExt xmlns:wpsdc="http://www.wps.cn/officeDocument/2022/drawingmlCustomData" type="title"/>
                </a:ext>
              </a:extLst>
            </a:bodyPr>
            <a:p>
              <a:pPr algn="l"/>
              <a:r>
                <a:rPr lang="en-US" altLang="zh-CN" sz="5400" b="1" spc="400">
                  <a:solidFill>
                    <a:schemeClr val="bg1">
                      <a:lumMod val="85000"/>
                    </a:schemeClr>
                  </a:solidFill>
                  <a:latin typeface="Arial" panose="020B0604020202020204" pitchFamily="34" charset="0"/>
                  <a:ea typeface="微软雅黑" panose="020B0503020204020204" pitchFamily="34" charset="-122"/>
                </a:rPr>
                <a:t>1</a:t>
              </a:r>
              <a:endParaRPr lang="en-US" altLang="zh-CN" sz="5400" b="1" spc="400">
                <a:solidFill>
                  <a:schemeClr val="bg1">
                    <a:lumMod val="85000"/>
                  </a:schemeClr>
                </a:solidFill>
                <a:latin typeface="Arial" panose="020B0604020202020204" pitchFamily="34" charset="0"/>
                <a:ea typeface="微软雅黑" panose="020B0503020204020204" pitchFamily="34" charset="-122"/>
              </a:endParaRPr>
            </a:p>
          </p:txBody>
        </p:sp>
      </p:grpSp>
      <p:sp>
        <p:nvSpPr>
          <p:cNvPr id="47" name="Text 7"/>
          <p:cNvSpPr/>
          <p:nvPr>
            <p:custDataLst>
              <p:tags r:id="rId7"/>
            </p:custDataLst>
          </p:nvPr>
        </p:nvSpPr>
        <p:spPr>
          <a:xfrm>
            <a:off x="3703320" y="511048"/>
            <a:ext cx="4846320" cy="329184"/>
          </a:xfrm>
          <a:prstGeom prst="rect">
            <a:avLst/>
          </a:prstGeom>
          <a:noFill/>
        </p:spPr>
        <p:txBody>
          <a:bodyPr wrap="square" lIns="0" tIns="0" rIns="0" bIns="0" rtlCol="0" anchor="ctr"/>
          <a:p>
            <a:pPr marL="0" indent="0" algn="ctr">
              <a:buNone/>
            </a:pPr>
            <a:r>
              <a:rPr lang="zh-CN" altLang="en-US" sz="2800" b="1">
                <a:solidFill>
                  <a:srgbClr val="55797A"/>
                </a:solidFill>
                <a:effectLst/>
                <a:latin typeface="微软雅黑" panose="020B0503020204020204" pitchFamily="34" charset="-122"/>
                <a:ea typeface="微软雅黑" panose="020B0503020204020204" pitchFamily="34" charset="-122"/>
              </a:rPr>
              <a:t>初步设计阶段专篇编制要求</a:t>
            </a:r>
            <a:endParaRPr lang="en-US" altLang="zh-CN" sz="2800" b="1">
              <a:solidFill>
                <a:srgbClr val="55797A"/>
              </a:solidFill>
              <a:effectLst/>
              <a:latin typeface="微软雅黑" panose="020B0503020204020204" pitchFamily="34" charset="-122"/>
              <a:ea typeface="微软雅黑" panose="020B0503020204020204" pitchFamily="34" charset="-122"/>
            </a:endParaRPr>
          </a:p>
        </p:txBody>
      </p:sp>
      <p:grpSp>
        <p:nvGrpSpPr>
          <p:cNvPr id="75" name="组合 74"/>
          <p:cNvGrpSpPr/>
          <p:nvPr/>
        </p:nvGrpSpPr>
        <p:grpSpPr>
          <a:xfrm>
            <a:off x="361950" y="1379220"/>
            <a:ext cx="3737610" cy="3716020"/>
            <a:chOff x="797" y="2616"/>
            <a:chExt cx="5886" cy="5852"/>
          </a:xfrm>
        </p:grpSpPr>
        <p:sp>
          <p:nvSpPr>
            <p:cNvPr id="48" name="Shape 10"/>
            <p:cNvSpPr/>
            <p:nvPr>
              <p:custDataLst>
                <p:tags r:id="rId8"/>
              </p:custDataLst>
            </p:nvPr>
          </p:nvSpPr>
          <p:spPr>
            <a:xfrm>
              <a:off x="1152" y="2910"/>
              <a:ext cx="5531" cy="5558"/>
            </a:xfrm>
            <a:prstGeom prst="roundRect">
              <a:avLst>
                <a:gd name="adj" fmla="val 11141"/>
              </a:avLst>
            </a:prstGeom>
            <a:solidFill>
              <a:srgbClr val="FFFFFF"/>
            </a:solidFill>
            <a:ln w="28575">
              <a:solidFill>
                <a:srgbClr val="D7E5E1"/>
              </a:solidFill>
              <a:prstDash val="solid"/>
            </a:ln>
          </p:spPr>
        </p:sp>
        <p:sp>
          <p:nvSpPr>
            <p:cNvPr id="49" name="圆角矩形 48"/>
            <p:cNvSpPr/>
            <p:nvPr>
              <p:custDataLst>
                <p:tags r:id="rId9"/>
              </p:custDataLst>
            </p:nvPr>
          </p:nvSpPr>
          <p:spPr>
            <a:xfrm>
              <a:off x="797" y="2616"/>
              <a:ext cx="3171" cy="600"/>
            </a:xfrm>
            <a:prstGeom prst="roundRect">
              <a:avLst>
                <a:gd name="adj" fmla="val 50000"/>
              </a:avLst>
            </a:prstGeom>
            <a:solidFill>
              <a:srgbClr val="F1F7F5"/>
            </a:solidFill>
            <a:ln w="19050">
              <a:solidFill>
                <a:srgbClr val="6F8F8D"/>
              </a:solidFill>
              <a:prstDash val="solid"/>
            </a:ln>
          </p:spPr>
          <p:txBody>
            <a:bodyPr rtlCol="0" anchor="ctr"/>
            <a:p>
              <a:pPr algn="ct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rPr>
                <a:t>1.</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rPr>
                <a:t>减量化设计</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endParaRPr>
            </a:p>
          </p:txBody>
        </p:sp>
        <p:grpSp>
          <p:nvGrpSpPr>
            <p:cNvPr id="62" name="组合 61"/>
            <p:cNvGrpSpPr/>
            <p:nvPr/>
          </p:nvGrpSpPr>
          <p:grpSpPr>
            <a:xfrm>
              <a:off x="1412" y="3545"/>
              <a:ext cx="4712" cy="903"/>
              <a:chOff x="1577" y="3343"/>
              <a:chExt cx="4712" cy="903"/>
            </a:xfrm>
          </p:grpSpPr>
          <p:sp>
            <p:nvSpPr>
              <p:cNvPr id="50" name="圆角矩形 49"/>
              <p:cNvSpPr/>
              <p:nvPr>
                <p:custDataLst>
                  <p:tags r:id="rId10"/>
                </p:custDataLst>
              </p:nvPr>
            </p:nvSpPr>
            <p:spPr>
              <a:xfrm>
                <a:off x="1837" y="3572"/>
                <a:ext cx="4452" cy="674"/>
              </a:xfrm>
              <a:prstGeom prst="roundRect">
                <a:avLst>
                  <a:gd name="adj" fmla="val 7965"/>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编制依据</a:t>
                </a:r>
                <a:endParaRPr lang="zh-CN"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51" name="椭圆 50"/>
              <p:cNvSpPr/>
              <p:nvPr>
                <p:custDataLst>
                  <p:tags r:id="rId11"/>
                </p:custDataLst>
              </p:nvPr>
            </p:nvSpPr>
            <p:spPr>
              <a:xfrm>
                <a:off x="1577" y="3343"/>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1</a:t>
                </a:r>
                <a:endParaRPr lang="en-US" altLang="zh-CN" b="1">
                  <a:solidFill>
                    <a:schemeClr val="bg1"/>
                  </a:solidFill>
                </a:endParaRPr>
              </a:p>
            </p:txBody>
          </p:sp>
        </p:grpSp>
        <p:grpSp>
          <p:nvGrpSpPr>
            <p:cNvPr id="63" name="组合 62"/>
            <p:cNvGrpSpPr/>
            <p:nvPr/>
          </p:nvGrpSpPr>
          <p:grpSpPr>
            <a:xfrm>
              <a:off x="1412" y="4622"/>
              <a:ext cx="4712" cy="903"/>
              <a:chOff x="1577" y="3343"/>
              <a:chExt cx="4712" cy="903"/>
            </a:xfrm>
          </p:grpSpPr>
          <p:sp>
            <p:nvSpPr>
              <p:cNvPr id="64" name="圆角矩形 63"/>
              <p:cNvSpPr/>
              <p:nvPr>
                <p:custDataLst>
                  <p:tags r:id="rId12"/>
                </p:custDataLst>
              </p:nvPr>
            </p:nvSpPr>
            <p:spPr>
              <a:xfrm>
                <a:off x="1837" y="3572"/>
                <a:ext cx="4452" cy="674"/>
              </a:xfrm>
              <a:prstGeom prst="roundRect">
                <a:avLst>
                  <a:gd name="adj" fmla="val 7965"/>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减量化目标</a:t>
                </a:r>
                <a:endParaRPr lang="zh-CN"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65" name="椭圆 64"/>
              <p:cNvSpPr/>
              <p:nvPr>
                <p:custDataLst>
                  <p:tags r:id="rId13"/>
                </p:custDataLst>
              </p:nvPr>
            </p:nvSpPr>
            <p:spPr>
              <a:xfrm>
                <a:off x="1577" y="3343"/>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2</a:t>
                </a:r>
                <a:endParaRPr lang="en-US" altLang="zh-CN" b="1">
                  <a:solidFill>
                    <a:schemeClr val="bg1"/>
                  </a:solidFill>
                </a:endParaRPr>
              </a:p>
            </p:txBody>
          </p:sp>
        </p:grpSp>
        <p:grpSp>
          <p:nvGrpSpPr>
            <p:cNvPr id="66" name="组合 65"/>
            <p:cNvGrpSpPr/>
            <p:nvPr/>
          </p:nvGrpSpPr>
          <p:grpSpPr>
            <a:xfrm>
              <a:off x="1412" y="5786"/>
              <a:ext cx="4695" cy="1145"/>
              <a:chOff x="1577" y="3343"/>
              <a:chExt cx="4695" cy="1145"/>
            </a:xfrm>
          </p:grpSpPr>
          <p:sp>
            <p:nvSpPr>
              <p:cNvPr id="67" name="圆角矩形 66"/>
              <p:cNvSpPr/>
              <p:nvPr>
                <p:custDataLst>
                  <p:tags r:id="rId14"/>
                </p:custDataLst>
              </p:nvPr>
            </p:nvSpPr>
            <p:spPr>
              <a:xfrm>
                <a:off x="1791" y="3572"/>
                <a:ext cx="4481" cy="916"/>
              </a:xfrm>
              <a:prstGeom prst="roundRect">
                <a:avLst>
                  <a:gd name="adj" fmla="val 7965"/>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措施及预期成效</a:t>
                </a:r>
                <a:r>
                  <a:rPr lang="en-US" alt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en-US" alt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algn="ct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含《减量化预估表》</a:t>
                </a:r>
                <a:endParaRPr lang="zh-CN" altLang="en-US"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68" name="椭圆 67"/>
              <p:cNvSpPr/>
              <p:nvPr>
                <p:custDataLst>
                  <p:tags r:id="rId15"/>
                </p:custDataLst>
              </p:nvPr>
            </p:nvSpPr>
            <p:spPr>
              <a:xfrm>
                <a:off x="1577" y="3343"/>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3</a:t>
                </a:r>
                <a:endParaRPr lang="en-US" altLang="zh-CN" b="1">
                  <a:solidFill>
                    <a:schemeClr val="bg1"/>
                  </a:solidFill>
                </a:endParaRPr>
              </a:p>
            </p:txBody>
          </p:sp>
        </p:grpSp>
        <p:grpSp>
          <p:nvGrpSpPr>
            <p:cNvPr id="69" name="组合 68"/>
            <p:cNvGrpSpPr/>
            <p:nvPr/>
          </p:nvGrpSpPr>
          <p:grpSpPr>
            <a:xfrm>
              <a:off x="1412" y="6904"/>
              <a:ext cx="4712" cy="903"/>
              <a:chOff x="1577" y="3343"/>
              <a:chExt cx="4712" cy="903"/>
            </a:xfrm>
          </p:grpSpPr>
          <p:sp>
            <p:nvSpPr>
              <p:cNvPr id="70" name="圆角矩形 69"/>
              <p:cNvSpPr/>
              <p:nvPr>
                <p:custDataLst>
                  <p:tags r:id="rId16"/>
                </p:custDataLst>
              </p:nvPr>
            </p:nvSpPr>
            <p:spPr>
              <a:xfrm>
                <a:off x="1837" y="3572"/>
                <a:ext cx="4452" cy="674"/>
              </a:xfrm>
              <a:prstGeom prst="roundRect">
                <a:avLst>
                  <a:gd name="adj" fmla="val 7965"/>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alt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结论</a:t>
                </a:r>
                <a:endParaRPr lang="zh-CN" altLang="en-US" sz="1600" b="1"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71" name="椭圆 70"/>
              <p:cNvSpPr/>
              <p:nvPr>
                <p:custDataLst>
                  <p:tags r:id="rId17"/>
                </p:custDataLst>
              </p:nvPr>
            </p:nvSpPr>
            <p:spPr>
              <a:xfrm>
                <a:off x="1577" y="3343"/>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4</a:t>
                </a:r>
                <a:endParaRPr lang="en-US" altLang="zh-CN" b="1">
                  <a:solidFill>
                    <a:schemeClr val="bg1"/>
                  </a:solidFill>
                </a:endParaRPr>
              </a:p>
            </p:txBody>
          </p:sp>
        </p:grpSp>
      </p:grpSp>
      <p:grpSp>
        <p:nvGrpSpPr>
          <p:cNvPr id="108" name="组合 107"/>
          <p:cNvGrpSpPr/>
          <p:nvPr/>
        </p:nvGrpSpPr>
        <p:grpSpPr>
          <a:xfrm>
            <a:off x="4098925" y="1379220"/>
            <a:ext cx="3737610" cy="3715385"/>
            <a:chOff x="7506" y="2616"/>
            <a:chExt cx="5886" cy="5851"/>
          </a:xfrm>
        </p:grpSpPr>
        <p:sp>
          <p:nvSpPr>
            <p:cNvPr id="77" name="Shape 10"/>
            <p:cNvSpPr/>
            <p:nvPr>
              <p:custDataLst>
                <p:tags r:id="rId18"/>
              </p:custDataLst>
            </p:nvPr>
          </p:nvSpPr>
          <p:spPr>
            <a:xfrm>
              <a:off x="7861" y="2910"/>
              <a:ext cx="5531" cy="5557"/>
            </a:xfrm>
            <a:prstGeom prst="roundRect">
              <a:avLst>
                <a:gd name="adj" fmla="val 11141"/>
              </a:avLst>
            </a:prstGeom>
            <a:solidFill>
              <a:srgbClr val="FFFFFF"/>
            </a:solidFill>
            <a:ln w="28575">
              <a:solidFill>
                <a:srgbClr val="D7E5E1"/>
              </a:solidFill>
              <a:prstDash val="solid"/>
            </a:ln>
          </p:spPr>
        </p:sp>
        <p:sp>
          <p:nvSpPr>
            <p:cNvPr id="78" name="圆角矩形 77"/>
            <p:cNvSpPr/>
            <p:nvPr>
              <p:custDataLst>
                <p:tags r:id="rId19"/>
              </p:custDataLst>
            </p:nvPr>
          </p:nvSpPr>
          <p:spPr>
            <a:xfrm>
              <a:off x="7506" y="2616"/>
              <a:ext cx="3454" cy="600"/>
            </a:xfrm>
            <a:prstGeom prst="roundRect">
              <a:avLst>
                <a:gd name="adj" fmla="val 50000"/>
              </a:avLst>
            </a:prstGeom>
            <a:solidFill>
              <a:srgbClr val="F1F7F5"/>
            </a:solidFill>
            <a:ln w="19050">
              <a:solidFill>
                <a:srgbClr val="6F8F8D"/>
              </a:solidFill>
              <a:prstDash val="solid"/>
            </a:ln>
          </p:spPr>
          <p:txBody>
            <a:bodyPr rtlCol="0" anchor="ctr"/>
            <a:p>
              <a:pPr algn="ct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rPr>
                <a:t>2.</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rPr>
                <a:t>资源化利用设计</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endParaRPr>
            </a:p>
          </p:txBody>
        </p:sp>
        <p:grpSp>
          <p:nvGrpSpPr>
            <p:cNvPr id="79" name="组合 78"/>
            <p:cNvGrpSpPr/>
            <p:nvPr/>
          </p:nvGrpSpPr>
          <p:grpSpPr>
            <a:xfrm rot="0">
              <a:off x="8121" y="3545"/>
              <a:ext cx="4865" cy="903"/>
              <a:chOff x="1577" y="3343"/>
              <a:chExt cx="4865" cy="903"/>
            </a:xfrm>
          </p:grpSpPr>
          <p:sp>
            <p:nvSpPr>
              <p:cNvPr id="80" name="圆角矩形 79"/>
              <p:cNvSpPr/>
              <p:nvPr>
                <p:custDataLst>
                  <p:tags r:id="rId20"/>
                </p:custDataLst>
              </p:nvPr>
            </p:nvSpPr>
            <p:spPr>
              <a:xfrm>
                <a:off x="1837" y="3572"/>
                <a:ext cx="4605" cy="674"/>
              </a:xfrm>
              <a:prstGeom prst="roundRect">
                <a:avLst>
                  <a:gd name="adj" fmla="val 7965"/>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编制依据</a:t>
                </a:r>
                <a:endParaRPr lang="zh-CN"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81" name="椭圆 80"/>
              <p:cNvSpPr/>
              <p:nvPr>
                <p:custDataLst>
                  <p:tags r:id="rId21"/>
                </p:custDataLst>
              </p:nvPr>
            </p:nvSpPr>
            <p:spPr>
              <a:xfrm>
                <a:off x="1577" y="3343"/>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1</a:t>
                </a:r>
                <a:endParaRPr lang="en-US" altLang="zh-CN" b="1">
                  <a:solidFill>
                    <a:schemeClr val="bg1"/>
                  </a:solidFill>
                </a:endParaRPr>
              </a:p>
            </p:txBody>
          </p:sp>
        </p:grpSp>
        <p:grpSp>
          <p:nvGrpSpPr>
            <p:cNvPr id="82" name="组合 81"/>
            <p:cNvGrpSpPr/>
            <p:nvPr/>
          </p:nvGrpSpPr>
          <p:grpSpPr>
            <a:xfrm rot="0">
              <a:off x="8121" y="4622"/>
              <a:ext cx="4865" cy="903"/>
              <a:chOff x="1577" y="3343"/>
              <a:chExt cx="4865" cy="903"/>
            </a:xfrm>
          </p:grpSpPr>
          <p:sp>
            <p:nvSpPr>
              <p:cNvPr id="83" name="圆角矩形 82"/>
              <p:cNvSpPr/>
              <p:nvPr>
                <p:custDataLst>
                  <p:tags r:id="rId22"/>
                </p:custDataLst>
              </p:nvPr>
            </p:nvSpPr>
            <p:spPr>
              <a:xfrm>
                <a:off x="1837" y="3572"/>
                <a:ext cx="4605" cy="674"/>
              </a:xfrm>
              <a:prstGeom prst="roundRect">
                <a:avLst>
                  <a:gd name="adj" fmla="val 7965"/>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资源化利用</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目标</a:t>
                </a:r>
                <a:endParaRPr lang="zh-CN"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84" name="椭圆 83"/>
              <p:cNvSpPr/>
              <p:nvPr>
                <p:custDataLst>
                  <p:tags r:id="rId23"/>
                </p:custDataLst>
              </p:nvPr>
            </p:nvSpPr>
            <p:spPr>
              <a:xfrm>
                <a:off x="1577" y="3343"/>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2</a:t>
                </a:r>
                <a:endParaRPr lang="en-US" altLang="zh-CN" b="1">
                  <a:solidFill>
                    <a:schemeClr val="bg1"/>
                  </a:solidFill>
                </a:endParaRPr>
              </a:p>
            </p:txBody>
          </p:sp>
        </p:grpSp>
        <p:grpSp>
          <p:nvGrpSpPr>
            <p:cNvPr id="85" name="组合 84"/>
            <p:cNvGrpSpPr/>
            <p:nvPr/>
          </p:nvGrpSpPr>
          <p:grpSpPr>
            <a:xfrm rot="0">
              <a:off x="8121" y="5786"/>
              <a:ext cx="4850" cy="1118"/>
              <a:chOff x="1577" y="3343"/>
              <a:chExt cx="4850" cy="1118"/>
            </a:xfrm>
          </p:grpSpPr>
          <p:sp>
            <p:nvSpPr>
              <p:cNvPr id="86" name="圆角矩形 85"/>
              <p:cNvSpPr/>
              <p:nvPr>
                <p:custDataLst>
                  <p:tags r:id="rId24"/>
                </p:custDataLst>
              </p:nvPr>
            </p:nvSpPr>
            <p:spPr>
              <a:xfrm>
                <a:off x="1791" y="3572"/>
                <a:ext cx="4636" cy="889"/>
              </a:xfrm>
              <a:prstGeom prst="roundRect">
                <a:avLst>
                  <a:gd name="adj" fmla="val 7965"/>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产品利用情况</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及预期成效</a:t>
                </a:r>
                <a:r>
                  <a:rPr lang="en-US" alt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en-US" alt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algn="ct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含《资源化利用预估表》</a:t>
                </a:r>
                <a:endParaRPr lang="zh-CN" altLang="en-US"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87" name="椭圆 86"/>
              <p:cNvSpPr/>
              <p:nvPr>
                <p:custDataLst>
                  <p:tags r:id="rId25"/>
                </p:custDataLst>
              </p:nvPr>
            </p:nvSpPr>
            <p:spPr>
              <a:xfrm>
                <a:off x="1577" y="3343"/>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3</a:t>
                </a:r>
                <a:endParaRPr lang="en-US" altLang="zh-CN" b="1">
                  <a:solidFill>
                    <a:schemeClr val="bg1"/>
                  </a:solidFill>
                </a:endParaRPr>
              </a:p>
            </p:txBody>
          </p:sp>
        </p:grpSp>
        <p:sp>
          <p:nvSpPr>
            <p:cNvPr id="106" name="圆角矩形 105"/>
            <p:cNvSpPr/>
            <p:nvPr>
              <p:custDataLst>
                <p:tags r:id="rId26"/>
              </p:custDataLst>
            </p:nvPr>
          </p:nvSpPr>
          <p:spPr>
            <a:xfrm>
              <a:off x="8346" y="7133"/>
              <a:ext cx="4636" cy="889"/>
            </a:xfrm>
            <a:prstGeom prst="roundRect">
              <a:avLst>
                <a:gd name="adj" fmla="val 7965"/>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种类</a:t>
              </a:r>
              <a:r>
                <a:rPr 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规格</a:t>
              </a:r>
              <a:r>
                <a:rPr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、使用部位、使用比例、设计参数、利用预估量</a:t>
              </a:r>
              <a:endParaRPr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107" name="右箭头 106"/>
            <p:cNvSpPr/>
            <p:nvPr/>
          </p:nvSpPr>
          <p:spPr>
            <a:xfrm rot="5400000">
              <a:off x="10516" y="6812"/>
              <a:ext cx="335" cy="445"/>
            </a:xfrm>
            <a:prstGeom prst="rightArrow">
              <a:avLst/>
            </a:prstGeom>
            <a:solidFill>
              <a:schemeClr val="bg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bg1">
                    <a:lumMod val="75000"/>
                  </a:schemeClr>
                </a:solidFill>
              </a:endParaRPr>
            </a:p>
          </p:txBody>
        </p:sp>
      </p:grpSp>
      <p:grpSp>
        <p:nvGrpSpPr>
          <p:cNvPr id="126" name="组合 125"/>
          <p:cNvGrpSpPr/>
          <p:nvPr/>
        </p:nvGrpSpPr>
        <p:grpSpPr>
          <a:xfrm>
            <a:off x="7894955" y="1379220"/>
            <a:ext cx="3750310" cy="3688080"/>
            <a:chOff x="12433" y="2616"/>
            <a:chExt cx="5906" cy="5808"/>
          </a:xfrm>
        </p:grpSpPr>
        <p:sp>
          <p:nvSpPr>
            <p:cNvPr id="110" name="Shape 10"/>
            <p:cNvSpPr/>
            <p:nvPr>
              <p:custDataLst>
                <p:tags r:id="rId27"/>
              </p:custDataLst>
            </p:nvPr>
          </p:nvSpPr>
          <p:spPr>
            <a:xfrm>
              <a:off x="12679" y="2910"/>
              <a:ext cx="5531" cy="5514"/>
            </a:xfrm>
            <a:prstGeom prst="roundRect">
              <a:avLst>
                <a:gd name="adj" fmla="val 11141"/>
              </a:avLst>
            </a:prstGeom>
            <a:solidFill>
              <a:srgbClr val="FFFFFF"/>
            </a:solidFill>
            <a:ln w="28575">
              <a:solidFill>
                <a:srgbClr val="D7E5E1"/>
              </a:solidFill>
              <a:prstDash val="solid"/>
            </a:ln>
          </p:spPr>
        </p:sp>
        <p:sp>
          <p:nvSpPr>
            <p:cNvPr id="111" name="圆角矩形 110"/>
            <p:cNvSpPr/>
            <p:nvPr>
              <p:custDataLst>
                <p:tags r:id="rId28"/>
              </p:custDataLst>
            </p:nvPr>
          </p:nvSpPr>
          <p:spPr>
            <a:xfrm>
              <a:off x="12433" y="2616"/>
              <a:ext cx="5906" cy="600"/>
            </a:xfrm>
            <a:prstGeom prst="roundRect">
              <a:avLst>
                <a:gd name="adj" fmla="val 50000"/>
              </a:avLst>
            </a:prstGeom>
            <a:solidFill>
              <a:srgbClr val="F1F7F5"/>
            </a:solidFill>
            <a:ln w="19050">
              <a:solidFill>
                <a:srgbClr val="6F8F8D"/>
              </a:solidFill>
              <a:prstDash val="solid"/>
            </a:ln>
          </p:spPr>
          <p:txBody>
            <a:bodyPr rtlCol="0" anchor="ctr"/>
            <a:p>
              <a:pPr algn="ct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rPr>
                <a:t>3.</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rPr>
                <a:t>土方平衡专项论证报告（附件）</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113" name="圆角矩形 112"/>
            <p:cNvSpPr/>
            <p:nvPr>
              <p:custDataLst>
                <p:tags r:id="rId29"/>
              </p:custDataLst>
            </p:nvPr>
          </p:nvSpPr>
          <p:spPr>
            <a:xfrm>
              <a:off x="13308" y="3774"/>
              <a:ext cx="4605" cy="674"/>
            </a:xfrm>
            <a:prstGeom prst="roundRect">
              <a:avLst>
                <a:gd name="adj" fmla="val 7965"/>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alt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挖填方量测算表</a:t>
              </a:r>
              <a:endParaRPr lang="zh-CN" altLang="en-US" sz="1600" b="1"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116" name="圆角矩形 115"/>
            <p:cNvSpPr/>
            <p:nvPr>
              <p:custDataLst>
                <p:tags r:id="rId30"/>
              </p:custDataLst>
            </p:nvPr>
          </p:nvSpPr>
          <p:spPr>
            <a:xfrm>
              <a:off x="13308" y="4894"/>
              <a:ext cx="4605" cy="674"/>
            </a:xfrm>
            <a:prstGeom prst="roundRect">
              <a:avLst>
                <a:gd name="adj" fmla="val 7965"/>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自平衡率计算</a:t>
              </a:r>
              <a:endParaRPr lang="zh-CN"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123" name="圆角矩形 122"/>
            <p:cNvSpPr/>
            <p:nvPr>
              <p:custDataLst>
                <p:tags r:id="rId31"/>
              </p:custDataLst>
            </p:nvPr>
          </p:nvSpPr>
          <p:spPr>
            <a:xfrm>
              <a:off x="13308" y="6014"/>
              <a:ext cx="4605" cy="674"/>
            </a:xfrm>
            <a:prstGeom prst="roundRect">
              <a:avLst>
                <a:gd name="adj" fmla="val 7965"/>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建筑垃圾预估量</a:t>
              </a:r>
              <a:endParaRPr lang="zh-CN"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124" name="圆角矩形 123"/>
            <p:cNvSpPr/>
            <p:nvPr>
              <p:custDataLst>
                <p:tags r:id="rId32"/>
              </p:custDataLst>
            </p:nvPr>
          </p:nvSpPr>
          <p:spPr>
            <a:xfrm>
              <a:off x="13308" y="7134"/>
              <a:ext cx="4605" cy="674"/>
            </a:xfrm>
            <a:prstGeom prst="roundRect">
              <a:avLst>
                <a:gd name="adj" fmla="val 7965"/>
              </a:avLst>
            </a:prstGeom>
            <a:solidFill>
              <a:srgbClr val="F8FBFA"/>
            </a:solidFill>
            <a:ln w="12700">
              <a:solidFill>
                <a:srgbClr val="D5E1DE"/>
              </a:solidFill>
              <a:prstDash val="solid"/>
            </a:ln>
          </p:spPr>
          <p:txBody>
            <a:bodyPr rtlCol="0" anchor="ctr"/>
            <a:p>
              <a:pPr algn="ctr"/>
              <a:r>
                <a:rPr lang="en-US" alt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处置路径说明</a:t>
              </a:r>
              <a:endParaRPr lang="zh-CN"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114" name="椭圆 113"/>
            <p:cNvSpPr/>
            <p:nvPr>
              <p:custDataLst>
                <p:tags r:id="rId33"/>
              </p:custDataLst>
            </p:nvPr>
          </p:nvSpPr>
          <p:spPr>
            <a:xfrm>
              <a:off x="13048" y="3545"/>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1</a:t>
              </a:r>
              <a:endParaRPr lang="en-US" altLang="zh-CN" b="1">
                <a:solidFill>
                  <a:schemeClr val="bg1"/>
                </a:solidFill>
              </a:endParaRPr>
            </a:p>
          </p:txBody>
        </p:sp>
        <p:sp>
          <p:nvSpPr>
            <p:cNvPr id="117" name="椭圆 116"/>
            <p:cNvSpPr/>
            <p:nvPr>
              <p:custDataLst>
                <p:tags r:id="rId34"/>
              </p:custDataLst>
            </p:nvPr>
          </p:nvSpPr>
          <p:spPr>
            <a:xfrm>
              <a:off x="13048" y="4622"/>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2</a:t>
              </a:r>
              <a:endParaRPr lang="en-US" altLang="zh-CN" b="1">
                <a:solidFill>
                  <a:schemeClr val="bg1"/>
                </a:solidFill>
              </a:endParaRPr>
            </a:p>
          </p:txBody>
        </p:sp>
        <p:sp>
          <p:nvSpPr>
            <p:cNvPr id="120" name="椭圆 119"/>
            <p:cNvSpPr/>
            <p:nvPr>
              <p:custDataLst>
                <p:tags r:id="rId35"/>
              </p:custDataLst>
            </p:nvPr>
          </p:nvSpPr>
          <p:spPr>
            <a:xfrm>
              <a:off x="13048" y="5786"/>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3</a:t>
              </a:r>
              <a:endParaRPr lang="en-US" altLang="zh-CN" b="1">
                <a:solidFill>
                  <a:schemeClr val="bg1"/>
                </a:solidFill>
              </a:endParaRPr>
            </a:p>
          </p:txBody>
        </p:sp>
        <p:sp>
          <p:nvSpPr>
            <p:cNvPr id="125" name="椭圆 124"/>
            <p:cNvSpPr/>
            <p:nvPr>
              <p:custDataLst>
                <p:tags r:id="rId36"/>
              </p:custDataLst>
            </p:nvPr>
          </p:nvSpPr>
          <p:spPr>
            <a:xfrm>
              <a:off x="13048" y="6867"/>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4</a:t>
              </a:r>
              <a:endParaRPr lang="en-US" altLang="zh-CN" b="1">
                <a:solidFill>
                  <a:schemeClr val="bg1"/>
                </a:solidFill>
              </a:endParaRPr>
            </a:p>
          </p:txBody>
        </p:sp>
      </p:grpSp>
      <p:sp>
        <p:nvSpPr>
          <p:cNvPr id="129" name="圆角矩形 128"/>
          <p:cNvSpPr/>
          <p:nvPr>
            <p:custDataLst>
              <p:tags r:id="rId37"/>
            </p:custDataLst>
          </p:nvPr>
        </p:nvSpPr>
        <p:spPr>
          <a:xfrm>
            <a:off x="488950" y="5207000"/>
            <a:ext cx="1242695" cy="381000"/>
          </a:xfrm>
          <a:prstGeom prst="roundRect">
            <a:avLst>
              <a:gd name="adj" fmla="val 50000"/>
            </a:avLst>
          </a:prstGeom>
          <a:solidFill>
            <a:srgbClr val="55797A"/>
          </a:solidFill>
          <a:ln w="19050">
            <a:solidFill>
              <a:srgbClr val="6F8F8D"/>
            </a:solidFill>
            <a:prstDash val="solid"/>
          </a:ln>
        </p:spPr>
        <p:txBody>
          <a:bodyPr rtlCol="0" anchor="ctr"/>
          <a:p>
            <a:pPr algn="ctr"/>
            <a:r>
              <a:rPr 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特殊情况</a:t>
            </a:r>
            <a:endParaRPr 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7" name="圆角矩形 56"/>
          <p:cNvSpPr/>
          <p:nvPr/>
        </p:nvSpPr>
        <p:spPr>
          <a:xfrm>
            <a:off x="6778625" y="4217035"/>
            <a:ext cx="4707255" cy="794385"/>
          </a:xfrm>
          <a:prstGeom prst="roundRect">
            <a:avLst/>
          </a:prstGeom>
          <a:solidFill>
            <a:srgbClr val="FFFFFF"/>
          </a:solidFill>
          <a:ln w="12700">
            <a:solidFill>
              <a:srgbClr val="D7E5E1"/>
            </a:solidFill>
            <a:prstDash val="solid"/>
          </a:ln>
        </p:spPr>
        <p:txBody>
          <a:bodyPr rtlCol="0" anchor="ctr"/>
          <a:p>
            <a:pPr algn="ctr"/>
            <a:r>
              <a:rPr lang="en-US"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rPr>
              <a:t>具备条件的，宜编制前述专篇</a:t>
            </a: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endParaRPr>
          </a:p>
          <a:p>
            <a:pPr algn="ct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与施工图设计文件同步报审</a:t>
            </a:r>
            <a:endPar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12" name="Shape 10"/>
          <p:cNvSpPr/>
          <p:nvPr/>
        </p:nvSpPr>
        <p:spPr>
          <a:xfrm>
            <a:off x="731520" y="1496060"/>
            <a:ext cx="5303520" cy="3543935"/>
          </a:xfrm>
          <a:prstGeom prst="roundRect">
            <a:avLst>
              <a:gd name="adj" fmla="val 6791"/>
            </a:avLst>
          </a:prstGeom>
          <a:solidFill>
            <a:srgbClr val="FFFFFF"/>
          </a:solidFill>
          <a:ln w="12700">
            <a:solidFill>
              <a:srgbClr val="D7E5E1"/>
            </a:solidFill>
            <a:prstDash val="solid"/>
          </a:ln>
        </p:spPr>
      </p:sp>
      <p:sp>
        <p:nvSpPr>
          <p:cNvPr id="31" name="Shape 29"/>
          <p:cNvSpPr/>
          <p:nvPr/>
        </p:nvSpPr>
        <p:spPr>
          <a:xfrm>
            <a:off x="6172200" y="1496060"/>
            <a:ext cx="5303520" cy="2174875"/>
          </a:xfrm>
          <a:prstGeom prst="roundRect">
            <a:avLst>
              <a:gd name="adj" fmla="val 7203"/>
            </a:avLst>
          </a:prstGeom>
          <a:solidFill>
            <a:srgbClr val="FFFFFF"/>
          </a:solidFill>
          <a:ln w="12700">
            <a:solidFill>
              <a:srgbClr val="D7E5E1"/>
            </a:solidFill>
            <a:prstDash val="solid"/>
          </a:ln>
        </p:spPr>
      </p:sp>
      <p:sp>
        <p:nvSpPr>
          <p:cNvPr id="44" name="Shape 9"/>
          <p:cNvSpPr/>
          <p:nvPr>
            <p:custDataLst>
              <p:tags r:id="rId2"/>
            </p:custDataLst>
          </p:nvPr>
        </p:nvSpPr>
        <p:spPr>
          <a:xfrm>
            <a:off x="883920" y="840105"/>
            <a:ext cx="2335530" cy="128905"/>
          </a:xfrm>
          <a:prstGeom prst="rect">
            <a:avLst/>
          </a:prstGeom>
          <a:solidFill>
            <a:srgbClr val="DDEAE6"/>
          </a:solidFill>
          <a:ln w="12700">
            <a:solidFill>
              <a:srgbClr val="DDEAE6"/>
            </a:solidFill>
            <a:prstDash val="solid"/>
          </a:ln>
        </p:spPr>
      </p:sp>
      <p:sp>
        <p:nvSpPr>
          <p:cNvPr id="45" name="Text 7"/>
          <p:cNvSpPr/>
          <p:nvPr>
            <p:custDataLst>
              <p:tags r:id="rId3"/>
            </p:custDataLst>
          </p:nvPr>
        </p:nvSpPr>
        <p:spPr>
          <a:xfrm>
            <a:off x="749935" y="511175"/>
            <a:ext cx="2216150" cy="328930"/>
          </a:xfrm>
          <a:prstGeom prst="rect">
            <a:avLst/>
          </a:prstGeom>
          <a:noFill/>
          <a:extLst>
            <a:ext uri="{909E8E84-426E-40DD-AFC4-6F175D3DCCD1}">
              <a14:hiddenFill xmlns:a14="http://schemas.microsoft.com/office/drawing/2010/main">
                <a:grpFill/>
              </a14:hiddenFill>
            </a:ext>
          </a:extLst>
        </p:spPr>
        <p:txBody>
          <a:bodyPr wrap="square" lIns="0" tIns="0" rIns="0" bIns="0" rtlCol="0" anchor="ctr"/>
          <a:p>
            <a:pPr marL="0" indent="0" algn="l">
              <a:buNone/>
            </a:pPr>
            <a:r>
              <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3.</a:t>
            </a:r>
            <a:r>
              <a:rPr lang="zh-CN" alt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重点环节管控要求</a:t>
            </a:r>
            <a:endPar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en-US" altLang="zh-CN" b="1">
                <a:solidFill>
                  <a:srgbClr val="55797A"/>
                </a:solidFill>
                <a:effectLst/>
                <a:latin typeface="微软雅黑" panose="020B0503020204020204" pitchFamily="34" charset="-122"/>
                <a:ea typeface="微软雅黑" panose="020B0503020204020204" pitchFamily="34" charset="-122"/>
              </a:rPr>
              <a:t>   </a:t>
            </a:r>
            <a:r>
              <a:rPr lang="zh-CN" altLang="en-US" b="1">
                <a:solidFill>
                  <a:srgbClr val="55797A"/>
                </a:solidFill>
                <a:effectLst/>
                <a:latin typeface="微软雅黑" panose="020B0503020204020204" pitchFamily="34" charset="-122"/>
                <a:ea typeface="微软雅黑" panose="020B0503020204020204" pitchFamily="34" charset="-122"/>
              </a:rPr>
              <a:t>施工图设计</a:t>
            </a:r>
            <a:endParaRPr lang="zh-CN" altLang="en-US" b="1">
              <a:solidFill>
                <a:srgbClr val="55797A"/>
              </a:solidFill>
              <a:effectLst/>
              <a:latin typeface="微软雅黑" panose="020B0503020204020204" pitchFamily="34" charset="-122"/>
              <a:ea typeface="微软雅黑" panose="020B0503020204020204" pitchFamily="34" charset="-122"/>
            </a:endParaRPr>
          </a:p>
        </p:txBody>
      </p:sp>
      <p:grpSp>
        <p:nvGrpSpPr>
          <p:cNvPr id="55" name="组合 54"/>
          <p:cNvGrpSpPr/>
          <p:nvPr/>
        </p:nvGrpSpPr>
        <p:grpSpPr>
          <a:xfrm>
            <a:off x="4480560" y="28575"/>
            <a:ext cx="3200400" cy="922020"/>
            <a:chOff x="7056" y="45"/>
            <a:chExt cx="5040" cy="1452"/>
          </a:xfrm>
        </p:grpSpPr>
        <p:sp>
          <p:nvSpPr>
            <p:cNvPr id="42" name="Shape 9"/>
            <p:cNvSpPr/>
            <p:nvPr>
              <p:custDataLst>
                <p:tags r:id="rId4"/>
              </p:custDataLst>
            </p:nvPr>
          </p:nvSpPr>
          <p:spPr>
            <a:xfrm>
              <a:off x="7056" y="1150"/>
              <a:ext cx="5040" cy="347"/>
            </a:xfrm>
            <a:prstGeom prst="rect">
              <a:avLst/>
            </a:prstGeom>
            <a:solidFill>
              <a:srgbClr val="DDEAE6"/>
            </a:solidFill>
            <a:ln w="12700">
              <a:solidFill>
                <a:srgbClr val="DDEAE6"/>
              </a:solidFill>
              <a:prstDash val="solid"/>
            </a:ln>
          </p:spPr>
        </p:sp>
        <p:sp>
          <p:nvSpPr>
            <p:cNvPr id="54" name="文本框 53"/>
            <p:cNvSpPr txBox="1"/>
            <p:nvPr>
              <p:custDataLst>
                <p:tags r:id="rId5"/>
              </p:custDataLst>
            </p:nvPr>
          </p:nvSpPr>
          <p:spPr>
            <a:xfrm>
              <a:off x="9243" y="45"/>
              <a:ext cx="810" cy="1452"/>
            </a:xfrm>
            <a:prstGeom prst="rect">
              <a:avLst/>
            </a:prstGeom>
          </p:spPr>
          <p:txBody>
            <a:bodyPr wrap="square">
              <a:spAutoFit/>
              <a:extLst>
                <a:ext uri="{4A0BC546-FE56-4ADE-93B0-CB8AF2F6F144}">
                  <wpsdc:textFrameExt xmlns:wpsdc="http://www.wps.cn/officeDocument/2022/drawingmlCustomData" type="title"/>
                </a:ext>
              </a:extLst>
            </a:bodyPr>
            <a:p>
              <a:pPr algn="l"/>
              <a:r>
                <a:rPr lang="en-US" altLang="zh-CN" sz="5400" b="1" spc="400">
                  <a:solidFill>
                    <a:schemeClr val="bg1">
                      <a:lumMod val="85000"/>
                    </a:schemeClr>
                  </a:solidFill>
                  <a:latin typeface="Arial" panose="020B0604020202020204" pitchFamily="34" charset="0"/>
                  <a:ea typeface="微软雅黑" panose="020B0503020204020204" pitchFamily="34" charset="-122"/>
                </a:rPr>
                <a:t>2</a:t>
              </a:r>
              <a:endParaRPr lang="en-US" altLang="zh-CN" sz="5400" b="1" spc="400">
                <a:solidFill>
                  <a:schemeClr val="bg1">
                    <a:lumMod val="85000"/>
                  </a:schemeClr>
                </a:solidFill>
                <a:latin typeface="Arial" panose="020B0604020202020204" pitchFamily="34" charset="0"/>
                <a:ea typeface="微软雅黑" panose="020B0503020204020204" pitchFamily="34" charset="-122"/>
              </a:endParaRPr>
            </a:p>
          </p:txBody>
        </p:sp>
      </p:grpSp>
      <p:sp>
        <p:nvSpPr>
          <p:cNvPr id="43" name="Text 7"/>
          <p:cNvSpPr/>
          <p:nvPr>
            <p:custDataLst>
              <p:tags r:id="rId6"/>
            </p:custDataLst>
          </p:nvPr>
        </p:nvSpPr>
        <p:spPr>
          <a:xfrm>
            <a:off x="3703320" y="511048"/>
            <a:ext cx="4846320" cy="329184"/>
          </a:xfrm>
          <a:prstGeom prst="rect">
            <a:avLst/>
          </a:prstGeom>
          <a:noFill/>
        </p:spPr>
        <p:txBody>
          <a:bodyPr wrap="square" lIns="0" tIns="0" rIns="0" bIns="0" rtlCol="0" anchor="ctr"/>
          <a:p>
            <a:pPr marL="0" indent="0" algn="ctr">
              <a:buNone/>
            </a:pPr>
            <a:r>
              <a:rPr lang="zh-CN" altLang="en-US" sz="2800" b="1">
                <a:solidFill>
                  <a:srgbClr val="55797A"/>
                </a:solidFill>
                <a:effectLst/>
                <a:latin typeface="微软雅黑" panose="020B0503020204020204" pitchFamily="34" charset="-122"/>
                <a:ea typeface="微软雅黑" panose="020B0503020204020204" pitchFamily="34" charset="-122"/>
              </a:rPr>
              <a:t>施工图设计阶段重点要求</a:t>
            </a:r>
            <a:endParaRPr lang="zh-CN" altLang="en-US" sz="2800" b="1">
              <a:solidFill>
                <a:srgbClr val="55797A"/>
              </a:solidFill>
              <a:effectLst/>
              <a:latin typeface="微软雅黑" panose="020B0503020204020204" pitchFamily="34" charset="-122"/>
              <a:ea typeface="微软雅黑" panose="020B0503020204020204" pitchFamily="34" charset="-122"/>
            </a:endParaRPr>
          </a:p>
        </p:txBody>
      </p:sp>
      <p:sp>
        <p:nvSpPr>
          <p:cNvPr id="129" name="圆角矩形 128"/>
          <p:cNvSpPr/>
          <p:nvPr>
            <p:custDataLst>
              <p:tags r:id="rId7"/>
            </p:custDataLst>
          </p:nvPr>
        </p:nvSpPr>
        <p:spPr>
          <a:xfrm>
            <a:off x="2355215" y="1309370"/>
            <a:ext cx="2056130" cy="381000"/>
          </a:xfrm>
          <a:prstGeom prst="roundRect">
            <a:avLst>
              <a:gd name="adj" fmla="val 50000"/>
            </a:avLst>
          </a:prstGeom>
          <a:solidFill>
            <a:srgbClr val="55797A"/>
          </a:solidFill>
          <a:ln w="19050">
            <a:noFill/>
            <a:prstDash val="solid"/>
          </a:ln>
        </p:spPr>
        <p:txBody>
          <a:bodyPr rtlCol="0" anchor="ctr"/>
          <a:p>
            <a:pPr algn="ctr"/>
            <a:r>
              <a:rPr 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政府投资项目</a:t>
            </a:r>
            <a:endParaRPr 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46" name="圆角矩形 45"/>
          <p:cNvSpPr/>
          <p:nvPr>
            <p:custDataLst>
              <p:tags r:id="rId8"/>
            </p:custDataLst>
          </p:nvPr>
        </p:nvSpPr>
        <p:spPr>
          <a:xfrm>
            <a:off x="7795895" y="1309370"/>
            <a:ext cx="2056130" cy="381000"/>
          </a:xfrm>
          <a:prstGeom prst="roundRect">
            <a:avLst>
              <a:gd name="adj" fmla="val 50000"/>
            </a:avLst>
          </a:prstGeom>
          <a:solidFill>
            <a:srgbClr val="55797A"/>
          </a:solidFill>
          <a:ln w="19050">
            <a:noFill/>
            <a:prstDash val="solid"/>
          </a:ln>
        </p:spPr>
        <p:txBody>
          <a:bodyPr rtlCol="0" anchor="ctr"/>
          <a:p>
            <a:pPr algn="ctr"/>
            <a:r>
              <a:rPr 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非政府投资项目</a:t>
            </a:r>
            <a:endParaRPr 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50" name="圆角矩形 49"/>
          <p:cNvSpPr/>
          <p:nvPr>
            <p:custDataLst>
              <p:tags r:id="rId9"/>
            </p:custDataLst>
          </p:nvPr>
        </p:nvSpPr>
        <p:spPr>
          <a:xfrm>
            <a:off x="1143000" y="1881505"/>
            <a:ext cx="4480560" cy="710565"/>
          </a:xfrm>
          <a:prstGeom prst="roundRect">
            <a:avLst>
              <a:gd name="adj" fmla="val 7965"/>
            </a:avLst>
          </a:prstGeom>
          <a:solidFill>
            <a:srgbClr val="F8FBFA"/>
          </a:solidFill>
          <a:ln w="12700">
            <a:solidFill>
              <a:srgbClr val="D5E1DE"/>
            </a:solidFill>
            <a:prstDash val="solid"/>
          </a:ln>
        </p:spPr>
        <p:txBody>
          <a:bodyPr rtlCol="0" anchor="ctr"/>
          <a:p>
            <a:pPr marL="0" indent="0">
              <a:buNone/>
            </a:pP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严格按照</a:t>
            </a:r>
            <a:r>
              <a:rPr 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初步设计批复</a:t>
            </a: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和</a:t>
            </a:r>
            <a:r>
              <a:rPr 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《土方平衡专项论证报告》</a:t>
            </a: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进行施工图设计</a:t>
            </a: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7" name="圆角矩形 46"/>
          <p:cNvSpPr/>
          <p:nvPr>
            <p:custDataLst>
              <p:tags r:id="rId10"/>
            </p:custDataLst>
          </p:nvPr>
        </p:nvSpPr>
        <p:spPr>
          <a:xfrm>
            <a:off x="1143000" y="2716530"/>
            <a:ext cx="4480560" cy="710565"/>
          </a:xfrm>
          <a:prstGeom prst="roundRect">
            <a:avLst>
              <a:gd name="adj" fmla="val 7965"/>
            </a:avLst>
          </a:prstGeom>
          <a:solidFill>
            <a:srgbClr val="FFFFFF"/>
          </a:solidFill>
          <a:ln w="12700">
            <a:solidFill>
              <a:srgbClr val="D5E1DE"/>
            </a:solidFill>
            <a:prstDash val="solid"/>
          </a:ln>
        </p:spPr>
        <p:txBody>
          <a:bodyPr rtlCol="0" anchor="ctr"/>
          <a:p>
            <a:pPr marL="0" indent="0">
              <a:buNone/>
            </a:pP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同步深化细化</a:t>
            </a:r>
            <a:r>
              <a:rPr 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《建筑垃圾减量化与资源化利用设计专篇（初步设计阶段）》</a:t>
            </a: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8" name="圆角矩形 47"/>
          <p:cNvSpPr/>
          <p:nvPr>
            <p:custDataLst>
              <p:tags r:id="rId11"/>
            </p:custDataLst>
          </p:nvPr>
        </p:nvSpPr>
        <p:spPr>
          <a:xfrm>
            <a:off x="1143000" y="3551555"/>
            <a:ext cx="4480560" cy="1062355"/>
          </a:xfrm>
          <a:prstGeom prst="roundRect">
            <a:avLst>
              <a:gd name="adj" fmla="val 7965"/>
            </a:avLst>
          </a:prstGeom>
          <a:solidFill>
            <a:srgbClr val="F8FBFA"/>
          </a:solidFill>
          <a:ln w="12700">
            <a:solidFill>
              <a:srgbClr val="D5E1DE"/>
            </a:solidFill>
            <a:prstDash val="solid"/>
          </a:ln>
        </p:spPr>
        <p:txBody>
          <a:bodyPr rtlCol="0" anchor="ctr"/>
          <a:p>
            <a:pPr marL="0" indent="0">
              <a:buNone/>
            </a:pPr>
            <a:r>
              <a:rPr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在施工图设计文件中</a:t>
            </a:r>
            <a:r>
              <a:rPr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落实各项减量化措施</a:t>
            </a:r>
            <a:r>
              <a:rPr 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明确建筑垃圾综合利用产品的</a:t>
            </a:r>
            <a:r>
              <a:rPr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种类规格、使用部位、使用比例、设计参数</a:t>
            </a:r>
            <a:r>
              <a:rPr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等</a:t>
            </a:r>
            <a:r>
              <a:rPr 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要求。</a:t>
            </a:r>
            <a:endParaRPr lang="zh-CN"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51" name="圆角矩形 50"/>
          <p:cNvSpPr/>
          <p:nvPr>
            <p:custDataLst>
              <p:tags r:id="rId12"/>
            </p:custDataLst>
          </p:nvPr>
        </p:nvSpPr>
        <p:spPr>
          <a:xfrm>
            <a:off x="6583680" y="1881505"/>
            <a:ext cx="4480560" cy="710565"/>
          </a:xfrm>
          <a:prstGeom prst="roundRect">
            <a:avLst>
              <a:gd name="adj" fmla="val 7965"/>
            </a:avLst>
          </a:prstGeom>
          <a:solidFill>
            <a:srgbClr val="F8FBFA"/>
          </a:solidFill>
          <a:ln w="12700">
            <a:solidFill>
              <a:srgbClr val="D5E1DE"/>
            </a:solidFill>
            <a:prstDash val="solid"/>
          </a:ln>
        </p:spPr>
        <p:txBody>
          <a:bodyPr rtlCol="0" anchor="ctr"/>
          <a:p>
            <a:pPr marL="0" indent="0">
              <a:buNone/>
            </a:pP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设计单位应</a:t>
            </a:r>
            <a:r>
              <a:rPr lang="zh-CN" alt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及时开展土方平衡论证</a:t>
            </a: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52" name="圆角矩形 51"/>
          <p:cNvSpPr/>
          <p:nvPr>
            <p:custDataLst>
              <p:tags r:id="rId13"/>
            </p:custDataLst>
          </p:nvPr>
        </p:nvSpPr>
        <p:spPr>
          <a:xfrm>
            <a:off x="6583680" y="2716530"/>
            <a:ext cx="4480560" cy="710565"/>
          </a:xfrm>
          <a:prstGeom prst="roundRect">
            <a:avLst>
              <a:gd name="adj" fmla="val 7965"/>
            </a:avLst>
          </a:prstGeom>
          <a:solidFill>
            <a:srgbClr val="FFFFFF"/>
          </a:solidFill>
          <a:ln w="12700">
            <a:solidFill>
              <a:srgbClr val="D5E1DE"/>
            </a:solidFill>
            <a:prstDash val="solid"/>
          </a:ln>
        </p:spPr>
        <p:txBody>
          <a:bodyPr rtlCol="0" anchor="ctr"/>
          <a:p>
            <a:pPr marL="0" indent="0">
              <a:buNone/>
            </a:pP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在施工图设计阶段</a:t>
            </a:r>
            <a:r>
              <a:rPr lang="zh-CN" alt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参照前述要求进行设计并编制专篇</a:t>
            </a: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53" name="圆角矩形 52"/>
          <p:cNvSpPr/>
          <p:nvPr>
            <p:custDataLst>
              <p:tags r:id="rId14"/>
            </p:custDataLst>
          </p:nvPr>
        </p:nvSpPr>
        <p:spPr>
          <a:xfrm>
            <a:off x="7680960" y="3942080"/>
            <a:ext cx="2315845" cy="381000"/>
          </a:xfrm>
          <a:prstGeom prst="roundRect">
            <a:avLst>
              <a:gd name="adj" fmla="val 50000"/>
            </a:avLst>
          </a:prstGeom>
          <a:solidFill>
            <a:srgbClr val="55797A"/>
          </a:solidFill>
          <a:ln w="19050">
            <a:noFill/>
            <a:prstDash val="solid"/>
          </a:ln>
        </p:spPr>
        <p:txBody>
          <a:bodyPr rtlCol="0" anchor="ctr"/>
          <a:p>
            <a:pPr algn="ctr"/>
            <a:r>
              <a:rPr 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既有建筑改造工程</a:t>
            </a:r>
            <a:endParaRPr 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58" name="右箭头 57"/>
          <p:cNvSpPr/>
          <p:nvPr/>
        </p:nvSpPr>
        <p:spPr>
          <a:xfrm>
            <a:off x="6177915" y="4453255"/>
            <a:ext cx="601345" cy="358775"/>
          </a:xfrm>
          <a:prstGeom prst="rightArrow">
            <a:avLst/>
          </a:prstGeom>
          <a:solidFill>
            <a:schemeClr val="bg1">
              <a:lumMod val="8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9" name="右箭头 58"/>
          <p:cNvSpPr/>
          <p:nvPr>
            <p:custDataLst>
              <p:tags r:id="rId15"/>
            </p:custDataLst>
          </p:nvPr>
        </p:nvSpPr>
        <p:spPr>
          <a:xfrm rot="5400000">
            <a:off x="8703945" y="3627755"/>
            <a:ext cx="270510" cy="358775"/>
          </a:xfrm>
          <a:prstGeom prst="rightArrow">
            <a:avLst/>
          </a:prstGeom>
          <a:solidFill>
            <a:schemeClr val="bg1">
              <a:lumMod val="8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0" name="圆角矩形 59"/>
          <p:cNvSpPr/>
          <p:nvPr>
            <p:custDataLst>
              <p:tags r:id="rId16"/>
            </p:custDataLst>
          </p:nvPr>
        </p:nvSpPr>
        <p:spPr>
          <a:xfrm>
            <a:off x="2753360" y="5396865"/>
            <a:ext cx="8721725" cy="766445"/>
          </a:xfrm>
          <a:prstGeom prst="roundRect">
            <a:avLst>
              <a:gd name="adj" fmla="val 50000"/>
            </a:avLst>
          </a:prstGeom>
          <a:solidFill>
            <a:srgbClr val="FFFFFF"/>
          </a:solidFill>
          <a:ln w="12700">
            <a:solidFill>
              <a:srgbClr val="D7E5E1"/>
            </a:solidFill>
            <a:prstDash val="solid"/>
          </a:ln>
        </p:spPr>
        <p:txBody>
          <a:bodyPr rtlCol="0" anchor="ctr"/>
          <a:p>
            <a:pPr algn="ct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在浙江省工程建设全过程图纸数字化管理系统（杭州）</a:t>
            </a:r>
            <a:r>
              <a:rPr 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进行申报的新建房建市政类项目</a:t>
            </a: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endParaRPr>
          </a:p>
          <a:p>
            <a:pPr algn="ctr"/>
            <a:r>
              <a:rPr 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应同步提交</a:t>
            </a: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《建筑垃圾减量化与资源化利用设计专篇（施工图阶段）》</a:t>
            </a: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，并</a:t>
            </a:r>
            <a:r>
              <a:rPr lang="zh-CN" alt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填报相关指标</a:t>
            </a:r>
            <a:endParaRPr lang="zh-CN" alt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61" name="圆角矩形 60"/>
          <p:cNvSpPr/>
          <p:nvPr>
            <p:custDataLst>
              <p:tags r:id="rId17"/>
            </p:custDataLst>
          </p:nvPr>
        </p:nvSpPr>
        <p:spPr>
          <a:xfrm>
            <a:off x="749935" y="5495290"/>
            <a:ext cx="2003425" cy="569595"/>
          </a:xfrm>
          <a:prstGeom prst="roundRect">
            <a:avLst>
              <a:gd name="adj" fmla="val 50000"/>
            </a:avLst>
          </a:prstGeom>
          <a:solidFill>
            <a:srgbClr val="F8FBFA"/>
          </a:solidFill>
          <a:ln w="12700">
            <a:solidFill>
              <a:srgbClr val="D5E1DE"/>
            </a:solidFill>
            <a:prstDash val="solid"/>
          </a:ln>
        </p:spPr>
        <p:txBody>
          <a:bodyPr rtlCol="0" anchor="ctr"/>
          <a:p>
            <a:pPr marL="0" indent="0">
              <a:buNone/>
            </a:pPr>
            <a:r>
              <a:rPr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2026年4月1日起</a:t>
            </a:r>
            <a:endParaRPr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4" name="Shape 9"/>
          <p:cNvSpPr/>
          <p:nvPr>
            <p:custDataLst>
              <p:tags r:id="rId2"/>
            </p:custDataLst>
          </p:nvPr>
        </p:nvSpPr>
        <p:spPr>
          <a:xfrm>
            <a:off x="883920" y="840105"/>
            <a:ext cx="2335530" cy="128905"/>
          </a:xfrm>
          <a:prstGeom prst="rect">
            <a:avLst/>
          </a:prstGeom>
          <a:solidFill>
            <a:srgbClr val="DDEAE6"/>
          </a:solidFill>
          <a:ln w="12700">
            <a:solidFill>
              <a:srgbClr val="DDEAE6"/>
            </a:solidFill>
            <a:prstDash val="solid"/>
          </a:ln>
        </p:spPr>
      </p:sp>
      <p:sp>
        <p:nvSpPr>
          <p:cNvPr id="45" name="Text 7"/>
          <p:cNvSpPr/>
          <p:nvPr>
            <p:custDataLst>
              <p:tags r:id="rId3"/>
            </p:custDataLst>
          </p:nvPr>
        </p:nvSpPr>
        <p:spPr>
          <a:xfrm>
            <a:off x="749935" y="511175"/>
            <a:ext cx="2216150" cy="328930"/>
          </a:xfrm>
          <a:prstGeom prst="rect">
            <a:avLst/>
          </a:prstGeom>
          <a:noFill/>
          <a:extLst>
            <a:ext uri="{909E8E84-426E-40DD-AFC4-6F175D3DCCD1}">
              <a14:hiddenFill xmlns:a14="http://schemas.microsoft.com/office/drawing/2010/main">
                <a:grpFill/>
              </a14:hiddenFill>
            </a:ext>
          </a:extLst>
        </p:spPr>
        <p:txBody>
          <a:bodyPr wrap="square" lIns="0" tIns="0" rIns="0" bIns="0" rtlCol="0" anchor="ctr"/>
          <a:p>
            <a:pPr marL="0" indent="0" algn="l">
              <a:buNone/>
            </a:pPr>
            <a:r>
              <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3.</a:t>
            </a:r>
            <a:r>
              <a:rPr lang="zh-CN" alt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重点环节管控要求</a:t>
            </a:r>
            <a:endPar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en-US" altLang="zh-CN" b="1">
                <a:solidFill>
                  <a:srgbClr val="55797A"/>
                </a:solidFill>
                <a:effectLst/>
                <a:latin typeface="微软雅黑" panose="020B0503020204020204" pitchFamily="34" charset="-122"/>
                <a:ea typeface="微软雅黑" panose="020B0503020204020204" pitchFamily="34" charset="-122"/>
              </a:rPr>
              <a:t>   </a:t>
            </a:r>
            <a:r>
              <a:rPr lang="zh-CN" altLang="en-US" b="1">
                <a:solidFill>
                  <a:srgbClr val="55797A"/>
                </a:solidFill>
                <a:effectLst/>
                <a:latin typeface="微软雅黑" panose="020B0503020204020204" pitchFamily="34" charset="-122"/>
                <a:ea typeface="微软雅黑" panose="020B0503020204020204" pitchFamily="34" charset="-122"/>
              </a:rPr>
              <a:t>施工图审查</a:t>
            </a:r>
            <a:endParaRPr lang="zh-CN" altLang="en-US" b="1">
              <a:solidFill>
                <a:srgbClr val="55797A"/>
              </a:solidFill>
              <a:effectLst/>
              <a:latin typeface="微软雅黑" panose="020B0503020204020204" pitchFamily="34" charset="-122"/>
              <a:ea typeface="微软雅黑" panose="020B0503020204020204" pitchFamily="34" charset="-122"/>
            </a:endParaRPr>
          </a:p>
        </p:txBody>
      </p:sp>
      <p:grpSp>
        <p:nvGrpSpPr>
          <p:cNvPr id="55" name="组合 54"/>
          <p:cNvGrpSpPr/>
          <p:nvPr/>
        </p:nvGrpSpPr>
        <p:grpSpPr>
          <a:xfrm>
            <a:off x="4480560" y="28575"/>
            <a:ext cx="3200400" cy="922020"/>
            <a:chOff x="7056" y="45"/>
            <a:chExt cx="5040" cy="1452"/>
          </a:xfrm>
        </p:grpSpPr>
        <p:sp>
          <p:nvSpPr>
            <p:cNvPr id="42" name="Shape 9"/>
            <p:cNvSpPr/>
            <p:nvPr>
              <p:custDataLst>
                <p:tags r:id="rId4"/>
              </p:custDataLst>
            </p:nvPr>
          </p:nvSpPr>
          <p:spPr>
            <a:xfrm>
              <a:off x="7056" y="1150"/>
              <a:ext cx="5040" cy="347"/>
            </a:xfrm>
            <a:prstGeom prst="rect">
              <a:avLst/>
            </a:prstGeom>
            <a:solidFill>
              <a:srgbClr val="DDEAE6"/>
            </a:solidFill>
            <a:ln w="12700">
              <a:solidFill>
                <a:srgbClr val="DDEAE6"/>
              </a:solidFill>
              <a:prstDash val="solid"/>
            </a:ln>
          </p:spPr>
        </p:sp>
        <p:sp>
          <p:nvSpPr>
            <p:cNvPr id="54" name="文本框 53"/>
            <p:cNvSpPr txBox="1"/>
            <p:nvPr>
              <p:custDataLst>
                <p:tags r:id="rId5"/>
              </p:custDataLst>
            </p:nvPr>
          </p:nvSpPr>
          <p:spPr>
            <a:xfrm>
              <a:off x="9243" y="45"/>
              <a:ext cx="810" cy="1452"/>
            </a:xfrm>
            <a:prstGeom prst="rect">
              <a:avLst/>
            </a:prstGeom>
          </p:spPr>
          <p:txBody>
            <a:bodyPr wrap="square">
              <a:spAutoFit/>
              <a:extLst>
                <a:ext uri="{4A0BC546-FE56-4ADE-93B0-CB8AF2F6F144}">
                  <wpsdc:textFrameExt xmlns:wpsdc="http://www.wps.cn/officeDocument/2022/drawingmlCustomData" type="title"/>
                </a:ext>
              </a:extLst>
            </a:bodyPr>
            <a:p>
              <a:pPr algn="l"/>
              <a:r>
                <a:rPr lang="en-US" altLang="zh-CN" sz="5400" b="1" spc="400">
                  <a:solidFill>
                    <a:schemeClr val="bg1">
                      <a:lumMod val="85000"/>
                    </a:schemeClr>
                  </a:solidFill>
                  <a:latin typeface="Arial" panose="020B0604020202020204" pitchFamily="34" charset="0"/>
                  <a:ea typeface="微软雅黑" panose="020B0503020204020204" pitchFamily="34" charset="-122"/>
                </a:rPr>
                <a:t>3</a:t>
              </a:r>
              <a:endParaRPr lang="en-US" altLang="zh-CN" sz="5400" b="1" spc="400">
                <a:solidFill>
                  <a:schemeClr val="bg1">
                    <a:lumMod val="85000"/>
                  </a:schemeClr>
                </a:solidFill>
                <a:latin typeface="Arial" panose="020B0604020202020204" pitchFamily="34" charset="0"/>
                <a:ea typeface="微软雅黑" panose="020B0503020204020204" pitchFamily="34" charset="-122"/>
              </a:endParaRPr>
            </a:p>
          </p:txBody>
        </p:sp>
      </p:grpSp>
      <p:sp>
        <p:nvSpPr>
          <p:cNvPr id="43" name="Text 7"/>
          <p:cNvSpPr/>
          <p:nvPr>
            <p:custDataLst>
              <p:tags r:id="rId6"/>
            </p:custDataLst>
          </p:nvPr>
        </p:nvSpPr>
        <p:spPr>
          <a:xfrm>
            <a:off x="3703320" y="511048"/>
            <a:ext cx="4846320" cy="329184"/>
          </a:xfrm>
          <a:prstGeom prst="rect">
            <a:avLst/>
          </a:prstGeom>
          <a:noFill/>
        </p:spPr>
        <p:txBody>
          <a:bodyPr wrap="square" lIns="0" tIns="0" rIns="0" bIns="0" rtlCol="0" anchor="ctr"/>
          <a:p>
            <a:pPr marL="0" indent="0" algn="ctr">
              <a:buNone/>
            </a:pPr>
            <a:r>
              <a:rPr lang="zh-CN" altLang="en-US" sz="2800" b="1">
                <a:solidFill>
                  <a:srgbClr val="55797A"/>
                </a:solidFill>
                <a:effectLst/>
                <a:latin typeface="微软雅黑" panose="020B0503020204020204" pitchFamily="34" charset="-122"/>
                <a:ea typeface="微软雅黑" panose="020B0503020204020204" pitchFamily="34" charset="-122"/>
              </a:rPr>
              <a:t>施工图审查阶段把关要求</a:t>
            </a:r>
            <a:endParaRPr lang="zh-CN" altLang="en-US" sz="2800" b="1">
              <a:solidFill>
                <a:srgbClr val="55797A"/>
              </a:solidFill>
              <a:effectLst/>
              <a:latin typeface="微软雅黑" panose="020B0503020204020204" pitchFamily="34" charset="-122"/>
              <a:ea typeface="微软雅黑" panose="020B0503020204020204" pitchFamily="34" charset="-122"/>
            </a:endParaRPr>
          </a:p>
        </p:txBody>
      </p:sp>
      <p:grpSp>
        <p:nvGrpSpPr>
          <p:cNvPr id="41" name="组合 40"/>
          <p:cNvGrpSpPr/>
          <p:nvPr/>
        </p:nvGrpSpPr>
        <p:grpSpPr>
          <a:xfrm>
            <a:off x="655955" y="1573530"/>
            <a:ext cx="2073275" cy="3470275"/>
            <a:chOff x="846" y="2478"/>
            <a:chExt cx="3265" cy="5465"/>
          </a:xfrm>
        </p:grpSpPr>
        <p:sp>
          <p:nvSpPr>
            <p:cNvPr id="50" name="圆角矩形 49"/>
            <p:cNvSpPr/>
            <p:nvPr>
              <p:custDataLst>
                <p:tags r:id="rId7"/>
              </p:custDataLst>
            </p:nvPr>
          </p:nvSpPr>
          <p:spPr>
            <a:xfrm>
              <a:off x="846" y="3520"/>
              <a:ext cx="3250" cy="4423"/>
            </a:xfrm>
            <a:prstGeom prst="roundRect">
              <a:avLst>
                <a:gd name="adj" fmla="val 0"/>
              </a:avLst>
            </a:prstGeom>
            <a:solidFill>
              <a:srgbClr val="F8FBFA"/>
            </a:solidFill>
            <a:ln w="12700">
              <a:solidFill>
                <a:srgbClr val="D5E1DE"/>
              </a:solidFill>
              <a:prstDash val="solid"/>
            </a:ln>
          </p:spPr>
          <p:txBody>
            <a:bodyPr rtlCol="0" anchor="ctr"/>
            <a:p>
              <a:pPr marL="0" indent="0" algn="ctr">
                <a:lnSpc>
                  <a:spcPct val="120000"/>
                </a:lnSpc>
                <a:spcBef>
                  <a:spcPts val="0"/>
                </a:spcBef>
                <a:spcAft>
                  <a:spcPts val="0"/>
                </a:spcAft>
                <a:buNone/>
              </a:pPr>
              <a:r>
                <a:rPr lang="en-US"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设计单位上传施工图设计文件时，应同步将《建筑垃圾减量化与资源化利用设计专篇（施工图阶段）》上传至图审系统，并填报相关控制指标</a:t>
              </a: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37" name="圆角矩形 36"/>
            <p:cNvSpPr/>
            <p:nvPr/>
          </p:nvSpPr>
          <p:spPr>
            <a:xfrm>
              <a:off x="846" y="2478"/>
              <a:ext cx="3265" cy="1126"/>
            </a:xfrm>
            <a:prstGeom prst="roundRect">
              <a:avLst>
                <a:gd name="adj" fmla="val 0"/>
              </a:avLst>
            </a:prstGeom>
            <a:solidFill>
              <a:srgbClr val="7EA29C"/>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b="1">
                  <a:solidFill>
                    <a:schemeClr val="bg1"/>
                  </a:solidFill>
                  <a:latin typeface="微软雅黑" panose="020B0503020204020204" pitchFamily="34" charset="-122"/>
                  <a:ea typeface="微软雅黑" panose="020B0503020204020204" pitchFamily="34" charset="-122"/>
                  <a:sym typeface="+mn-ea"/>
                </a:rPr>
                <a:t>图审系统</a:t>
              </a:r>
              <a:endParaRPr lang="zh-CN" altLang="en-US" b="1">
                <a:solidFill>
                  <a:schemeClr val="bg1"/>
                </a:solidFill>
                <a:latin typeface="微软雅黑" panose="020B0503020204020204" pitchFamily="34" charset="-122"/>
                <a:ea typeface="微软雅黑" panose="020B0503020204020204" pitchFamily="34" charset="-122"/>
                <a:sym typeface="+mn-ea"/>
              </a:endParaRPr>
            </a:p>
            <a:p>
              <a:pPr lvl="0" algn="ctr">
                <a:buClrTx/>
                <a:buSzTx/>
                <a:buFontTx/>
              </a:pPr>
              <a:r>
                <a:rPr lang="zh-CN" altLang="en-US" b="1">
                  <a:solidFill>
                    <a:schemeClr val="bg1"/>
                  </a:solidFill>
                  <a:latin typeface="微软雅黑" panose="020B0503020204020204" pitchFamily="34" charset="-122"/>
                  <a:ea typeface="微软雅黑" panose="020B0503020204020204" pitchFamily="34" charset="-122"/>
                  <a:sym typeface="+mn-ea"/>
                </a:rPr>
                <a:t>同步上传专篇</a:t>
              </a:r>
              <a:endParaRPr lang="zh-CN" altLang="en-US" b="1">
                <a:solidFill>
                  <a:schemeClr val="bg1"/>
                </a:solidFill>
                <a:latin typeface="微软雅黑" panose="020B0503020204020204" pitchFamily="34" charset="-122"/>
                <a:ea typeface="微软雅黑" panose="020B0503020204020204" pitchFamily="34" charset="-122"/>
                <a:sym typeface="+mn-ea"/>
              </a:endParaRPr>
            </a:p>
          </p:txBody>
        </p:sp>
      </p:grpSp>
      <p:sp>
        <p:nvSpPr>
          <p:cNvPr id="61" name="圆角矩形 60"/>
          <p:cNvSpPr/>
          <p:nvPr>
            <p:custDataLst>
              <p:tags r:id="rId8"/>
            </p:custDataLst>
          </p:nvPr>
        </p:nvSpPr>
        <p:spPr>
          <a:xfrm>
            <a:off x="655320" y="5279390"/>
            <a:ext cx="2064385" cy="569595"/>
          </a:xfrm>
          <a:prstGeom prst="roundRect">
            <a:avLst>
              <a:gd name="adj" fmla="val 50000"/>
            </a:avLst>
          </a:prstGeom>
          <a:solidFill>
            <a:srgbClr val="F8FBFA"/>
          </a:solidFill>
          <a:ln w="28575">
            <a:solidFill>
              <a:srgbClr val="C00000"/>
            </a:solidFill>
            <a:prstDash val="solid"/>
          </a:ln>
        </p:spPr>
        <p:txBody>
          <a:bodyPr rtlCol="0" anchor="ctr"/>
          <a:p>
            <a:pPr marL="0" indent="0">
              <a:buNone/>
            </a:pPr>
            <a:r>
              <a:rPr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2026年4月1日起</a:t>
            </a:r>
            <a:endParaRPr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cxnSp>
        <p:nvCxnSpPr>
          <p:cNvPr id="39" name="直接箭头连接符 38"/>
          <p:cNvCxnSpPr>
            <a:stCxn id="61" idx="0"/>
          </p:cNvCxnSpPr>
          <p:nvPr/>
        </p:nvCxnSpPr>
        <p:spPr>
          <a:xfrm flipV="1">
            <a:off x="1687830" y="4968875"/>
            <a:ext cx="0" cy="310515"/>
          </a:xfrm>
          <a:prstGeom prst="straightConnector1">
            <a:avLst/>
          </a:prstGeom>
          <a:ln w="19050">
            <a:solidFill>
              <a:schemeClr val="accent6">
                <a:lumMod val="75000"/>
              </a:schemeClr>
            </a:solidFill>
            <a:headEnd type="diamond" w="med" len="med"/>
            <a:tailEnd type="diamond" w="med" len="med"/>
          </a:ln>
        </p:spPr>
        <p:style>
          <a:lnRef idx="2">
            <a:schemeClr val="accent1"/>
          </a:lnRef>
          <a:fillRef idx="0">
            <a:srgbClr val="FFFFFF"/>
          </a:fillRef>
          <a:effectRef idx="0">
            <a:srgbClr val="FFFFFF"/>
          </a:effectRef>
          <a:fontRef idx="minor">
            <a:schemeClr val="tx1"/>
          </a:fontRef>
        </p:style>
      </p:cxnSp>
      <p:sp>
        <p:nvSpPr>
          <p:cNvPr id="38" name="圆角矩形 37"/>
          <p:cNvSpPr/>
          <p:nvPr>
            <p:custDataLst>
              <p:tags r:id="rId9"/>
            </p:custDataLst>
          </p:nvPr>
        </p:nvSpPr>
        <p:spPr>
          <a:xfrm>
            <a:off x="3571875" y="2240915"/>
            <a:ext cx="2063750" cy="2802255"/>
          </a:xfrm>
          <a:prstGeom prst="roundRect">
            <a:avLst>
              <a:gd name="adj" fmla="val 0"/>
            </a:avLst>
          </a:prstGeom>
          <a:solidFill>
            <a:srgbClr val="FFFFFF"/>
          </a:solidFill>
          <a:ln w="12700">
            <a:solidFill>
              <a:srgbClr val="D7E5E1"/>
            </a:solidFill>
            <a:prstDash val="solid"/>
          </a:ln>
        </p:spPr>
        <p:txBody>
          <a:bodyPr rtlCol="0" anchor="ctr"/>
          <a:p>
            <a:pPr marL="0" indent="0" algn="l">
              <a:lnSpc>
                <a:spcPct val="125000"/>
              </a:lnSpc>
              <a:spcBef>
                <a:spcPts val="0"/>
              </a:spcBef>
              <a:spcAft>
                <a:spcPts val="0"/>
              </a:spcAft>
              <a:buNone/>
            </a:pPr>
            <a:r>
              <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图审单位对照</a:t>
            </a:r>
            <a:endPar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marL="0" indent="0" algn="l">
              <a:lnSpc>
                <a:spcPct val="125000"/>
              </a:lnSpc>
              <a:spcBef>
                <a:spcPts val="0"/>
              </a:spcBef>
              <a:spcAft>
                <a:spcPts val="0"/>
              </a:spcAft>
              <a:buNone/>
            </a:pPr>
            <a:r>
              <a:rPr lang="en-US" altLang="zh-CN" sz="14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1.</a:t>
            </a:r>
            <a:r>
              <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政策规定；</a:t>
            </a:r>
            <a:r>
              <a:rPr lang="en-US" altLang="zh-CN" sz="14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2.</a:t>
            </a:r>
            <a:r>
              <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初设（方案）批复；</a:t>
            </a:r>
            <a:r>
              <a:rPr lang="en-US" altLang="zh-CN" sz="14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3.</a:t>
            </a:r>
            <a:r>
              <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《浙江省建筑垃圾减量化专项设计指南（试行）》、《浙江省建筑垃圾综合利用产品应用技术导则（试行）》；</a:t>
            </a:r>
            <a:r>
              <a:rPr lang="en-US" altLang="zh-CN" sz="14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4.</a:t>
            </a:r>
            <a:r>
              <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《专篇（施工图阶段）》，对施工图进行核对。</a:t>
            </a:r>
            <a:endPar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0" name="圆角矩形 39"/>
          <p:cNvSpPr/>
          <p:nvPr>
            <p:custDataLst>
              <p:tags r:id="rId10"/>
            </p:custDataLst>
          </p:nvPr>
        </p:nvSpPr>
        <p:spPr>
          <a:xfrm>
            <a:off x="3571875" y="1573530"/>
            <a:ext cx="2073275" cy="715010"/>
          </a:xfrm>
          <a:prstGeom prst="roundRect">
            <a:avLst>
              <a:gd name="adj" fmla="val 0"/>
            </a:avLst>
          </a:prstGeom>
          <a:solidFill>
            <a:srgbClr val="7EA29C"/>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b="1">
                <a:solidFill>
                  <a:schemeClr val="bg1"/>
                </a:solidFill>
                <a:latin typeface="微软雅黑" panose="020B0503020204020204" pitchFamily="34" charset="-122"/>
                <a:ea typeface="微软雅黑" panose="020B0503020204020204" pitchFamily="34" charset="-122"/>
                <a:sym typeface="+mn-ea"/>
              </a:rPr>
              <a:t>图审单位</a:t>
            </a:r>
            <a:endParaRPr lang="zh-CN" altLang="en-US" b="1">
              <a:solidFill>
                <a:schemeClr val="bg1"/>
              </a:solidFill>
              <a:latin typeface="微软雅黑" panose="020B0503020204020204" pitchFamily="34" charset="-122"/>
              <a:ea typeface="微软雅黑" panose="020B0503020204020204" pitchFamily="34" charset="-122"/>
              <a:sym typeface="+mn-ea"/>
            </a:endParaRPr>
          </a:p>
          <a:p>
            <a:pPr lvl="0" algn="ctr">
              <a:buClrTx/>
              <a:buSzTx/>
              <a:buFontTx/>
            </a:pPr>
            <a:r>
              <a:rPr lang="zh-CN" altLang="en-US" b="1">
                <a:solidFill>
                  <a:schemeClr val="bg1"/>
                </a:solidFill>
                <a:latin typeface="微软雅黑" panose="020B0503020204020204" pitchFamily="34" charset="-122"/>
                <a:ea typeface="微软雅黑" panose="020B0503020204020204" pitchFamily="34" charset="-122"/>
                <a:sym typeface="+mn-ea"/>
              </a:rPr>
              <a:t>核对内容</a:t>
            </a:r>
            <a:endParaRPr lang="zh-CN" altLang="en-US" b="1">
              <a:solidFill>
                <a:schemeClr val="bg1"/>
              </a:solidFill>
              <a:latin typeface="微软雅黑" panose="020B0503020204020204" pitchFamily="34" charset="-122"/>
              <a:ea typeface="微软雅黑" panose="020B0503020204020204" pitchFamily="34" charset="-122"/>
              <a:sym typeface="+mn-ea"/>
            </a:endParaRPr>
          </a:p>
        </p:txBody>
      </p:sp>
      <p:sp>
        <p:nvSpPr>
          <p:cNvPr id="36" name="燕尾形 35"/>
          <p:cNvSpPr/>
          <p:nvPr>
            <p:custDataLst>
              <p:tags r:id="rId11"/>
            </p:custDataLst>
          </p:nvPr>
        </p:nvSpPr>
        <p:spPr>
          <a:xfrm>
            <a:off x="2729230" y="3338830"/>
            <a:ext cx="829945" cy="350520"/>
          </a:xfrm>
          <a:prstGeom prst="chevron">
            <a:avLst/>
          </a:prstGeom>
          <a:solidFill>
            <a:srgbClr val="7EA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6487795" y="1579245"/>
            <a:ext cx="2073275" cy="3464560"/>
            <a:chOff x="846" y="2478"/>
            <a:chExt cx="3265" cy="5456"/>
          </a:xfrm>
        </p:grpSpPr>
        <p:sp>
          <p:nvSpPr>
            <p:cNvPr id="49" name="圆角矩形 48"/>
            <p:cNvSpPr/>
            <p:nvPr>
              <p:custDataLst>
                <p:tags r:id="rId12"/>
              </p:custDataLst>
            </p:nvPr>
          </p:nvSpPr>
          <p:spPr>
            <a:xfrm>
              <a:off x="846" y="3520"/>
              <a:ext cx="3250" cy="4414"/>
            </a:xfrm>
            <a:prstGeom prst="roundRect">
              <a:avLst>
                <a:gd name="adj" fmla="val 0"/>
              </a:avLst>
            </a:prstGeom>
            <a:solidFill>
              <a:srgbClr val="F8FBFA"/>
            </a:solidFill>
            <a:ln w="12700">
              <a:solidFill>
                <a:srgbClr val="D5E1DE"/>
              </a:solidFill>
              <a:prstDash val="solid"/>
            </a:ln>
          </p:spPr>
          <p:txBody>
            <a:bodyPr rtlCol="0" anchor="ctr"/>
            <a:p>
              <a:pPr marL="0" indent="0" algn="l">
                <a:lnSpc>
                  <a:spcPct val="125000"/>
                </a:lnSpc>
                <a:spcBef>
                  <a:spcPts val="0"/>
                </a:spcBef>
                <a:spcAft>
                  <a:spcPts val="0"/>
                </a:spcAft>
                <a:buNone/>
              </a:pPr>
              <a:r>
                <a:rPr lang="en-US"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1.建筑垃圾源头减量目标、措施等落实情况</a:t>
              </a:r>
              <a:r>
                <a:rPr lang="zh-CN" altLang="en-US"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marL="0" indent="0" algn="l">
                <a:lnSpc>
                  <a:spcPct val="125000"/>
                </a:lnSpc>
                <a:spcBef>
                  <a:spcPts val="0"/>
                </a:spcBef>
                <a:spcAft>
                  <a:spcPts val="0"/>
                </a:spcAft>
                <a:buNone/>
              </a:pPr>
              <a:r>
                <a:rPr lang="en-US" alt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2.再生产品应用的种类规格、使用部位、使用比例、技术参数等是否符合要求</a:t>
              </a:r>
              <a:r>
                <a:rPr lang="zh-CN" altLang="en-US"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51" name="圆角矩形 50"/>
            <p:cNvSpPr/>
            <p:nvPr>
              <p:custDataLst>
                <p:tags r:id="rId13"/>
              </p:custDataLst>
            </p:nvPr>
          </p:nvSpPr>
          <p:spPr>
            <a:xfrm>
              <a:off x="846" y="2478"/>
              <a:ext cx="3265" cy="1126"/>
            </a:xfrm>
            <a:prstGeom prst="roundRect">
              <a:avLst>
                <a:gd name="adj" fmla="val 0"/>
              </a:avLst>
            </a:prstGeom>
            <a:solidFill>
              <a:srgbClr val="7EA29C"/>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b="1">
                  <a:solidFill>
                    <a:schemeClr val="bg1"/>
                  </a:solidFill>
                  <a:latin typeface="微软雅黑" panose="020B0503020204020204" pitchFamily="34" charset="-122"/>
                  <a:ea typeface="微软雅黑" panose="020B0503020204020204" pitchFamily="34" charset="-122"/>
                  <a:sym typeface="+mn-ea"/>
                </a:rPr>
                <a:t>重点核对内容</a:t>
              </a:r>
              <a:endParaRPr lang="zh-CN" altLang="en-US" b="1">
                <a:solidFill>
                  <a:schemeClr val="bg1"/>
                </a:solidFill>
                <a:latin typeface="微软雅黑" panose="020B0503020204020204" pitchFamily="34" charset="-122"/>
                <a:ea typeface="微软雅黑" panose="020B0503020204020204" pitchFamily="34" charset="-122"/>
                <a:sym typeface="+mn-ea"/>
              </a:endParaRPr>
            </a:p>
          </p:txBody>
        </p:sp>
      </p:grpSp>
      <p:sp>
        <p:nvSpPr>
          <p:cNvPr id="53" name="圆角矩形 52"/>
          <p:cNvSpPr/>
          <p:nvPr>
            <p:custDataLst>
              <p:tags r:id="rId14"/>
            </p:custDataLst>
          </p:nvPr>
        </p:nvSpPr>
        <p:spPr>
          <a:xfrm>
            <a:off x="9400540" y="1589405"/>
            <a:ext cx="2070735" cy="3449955"/>
          </a:xfrm>
          <a:prstGeom prst="roundRect">
            <a:avLst>
              <a:gd name="adj" fmla="val 0"/>
            </a:avLst>
          </a:prstGeom>
          <a:solidFill>
            <a:srgbClr val="FFFFFF"/>
          </a:solidFill>
          <a:ln w="76200">
            <a:solidFill>
              <a:srgbClr val="C00000"/>
            </a:solidFill>
            <a:prstDash val="solid"/>
          </a:ln>
        </p:spPr>
        <p:txBody>
          <a:bodyPr rtlCol="0" anchor="ctr">
            <a:noAutofit/>
          </a:bodyPr>
          <a:p>
            <a:pPr lvl="0" algn="l">
              <a:lnSpc>
                <a:spcPct val="125000"/>
              </a:lnSpc>
              <a:spcBef>
                <a:spcPts val="0"/>
              </a:spcBef>
              <a:spcAft>
                <a:spcPts val="0"/>
              </a:spcAft>
              <a:buClrTx/>
              <a:buSzTx/>
              <a:buFontTx/>
            </a:pPr>
            <a:endPar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lvl="0" algn="l">
              <a:lnSpc>
                <a:spcPct val="125000"/>
              </a:lnSpc>
              <a:spcBef>
                <a:spcPts val="0"/>
              </a:spcBef>
              <a:spcAft>
                <a:spcPts val="0"/>
              </a:spcAft>
              <a:buClrTx/>
              <a:buSzTx/>
              <a:buFontTx/>
            </a:pPr>
            <a:endPar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lvl="0" algn="l">
              <a:lnSpc>
                <a:spcPct val="125000"/>
              </a:lnSpc>
              <a:spcBef>
                <a:spcPts val="0"/>
              </a:spcBef>
              <a:spcAft>
                <a:spcPts val="0"/>
              </a:spcAft>
              <a:buClrTx/>
              <a:buSzTx/>
              <a:buFontTx/>
            </a:pPr>
            <a:r>
              <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未上传专篇或在施工图设计文件中未落实建筑垃圾减量化与资源化利用相关要求的，</a:t>
            </a:r>
            <a:r>
              <a:rPr lang="zh-CN" sz="14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不予通过施工图审查</a:t>
            </a:r>
            <a:r>
              <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56" name="圆角矩形 55"/>
          <p:cNvSpPr/>
          <p:nvPr>
            <p:custDataLst>
              <p:tags r:id="rId15"/>
            </p:custDataLst>
          </p:nvPr>
        </p:nvSpPr>
        <p:spPr>
          <a:xfrm>
            <a:off x="9435465" y="1624330"/>
            <a:ext cx="2003425" cy="682625"/>
          </a:xfrm>
          <a:prstGeom prst="roundRect">
            <a:avLst>
              <a:gd name="adj" fmla="val 0"/>
            </a:avLst>
          </a:prstGeom>
          <a:solidFill>
            <a:srgbClr val="7EA29C"/>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b="1">
                <a:solidFill>
                  <a:schemeClr val="bg1"/>
                </a:solidFill>
                <a:latin typeface="微软雅黑" panose="020B0503020204020204" pitchFamily="34" charset="-122"/>
                <a:ea typeface="微软雅黑" panose="020B0503020204020204" pitchFamily="34" charset="-122"/>
                <a:sym typeface="+mn-ea"/>
              </a:rPr>
              <a:t>严格把关</a:t>
            </a:r>
            <a:endParaRPr lang="zh-CN" altLang="en-US" b="1">
              <a:solidFill>
                <a:schemeClr val="bg1"/>
              </a:solidFill>
              <a:latin typeface="微软雅黑" panose="020B0503020204020204" pitchFamily="34" charset="-122"/>
              <a:ea typeface="微软雅黑" panose="020B0503020204020204" pitchFamily="34" charset="-122"/>
              <a:sym typeface="+mn-ea"/>
            </a:endParaRPr>
          </a:p>
        </p:txBody>
      </p:sp>
      <p:sp>
        <p:nvSpPr>
          <p:cNvPr id="57" name="燕尾形 56"/>
          <p:cNvSpPr/>
          <p:nvPr>
            <p:custDataLst>
              <p:tags r:id="rId16"/>
            </p:custDataLst>
          </p:nvPr>
        </p:nvSpPr>
        <p:spPr>
          <a:xfrm>
            <a:off x="5635625" y="3338830"/>
            <a:ext cx="848995" cy="350520"/>
          </a:xfrm>
          <a:prstGeom prst="chevron">
            <a:avLst/>
          </a:prstGeom>
          <a:solidFill>
            <a:srgbClr val="7EA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燕尾形 57"/>
          <p:cNvSpPr/>
          <p:nvPr>
            <p:custDataLst>
              <p:tags r:id="rId17"/>
            </p:custDataLst>
          </p:nvPr>
        </p:nvSpPr>
        <p:spPr>
          <a:xfrm>
            <a:off x="8561070" y="3338830"/>
            <a:ext cx="848995" cy="350520"/>
          </a:xfrm>
          <a:prstGeom prst="chevron">
            <a:avLst/>
          </a:prstGeom>
          <a:solidFill>
            <a:srgbClr val="7EA2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4" name="Shape 9"/>
          <p:cNvSpPr/>
          <p:nvPr>
            <p:custDataLst>
              <p:tags r:id="rId2"/>
            </p:custDataLst>
          </p:nvPr>
        </p:nvSpPr>
        <p:spPr>
          <a:xfrm>
            <a:off x="883920" y="840105"/>
            <a:ext cx="2335530" cy="128905"/>
          </a:xfrm>
          <a:prstGeom prst="rect">
            <a:avLst/>
          </a:prstGeom>
          <a:solidFill>
            <a:srgbClr val="DDEAE6"/>
          </a:solidFill>
          <a:ln w="12700">
            <a:solidFill>
              <a:srgbClr val="DDEAE6"/>
            </a:solidFill>
            <a:prstDash val="solid"/>
          </a:ln>
        </p:spPr>
      </p:sp>
      <p:sp>
        <p:nvSpPr>
          <p:cNvPr id="45" name="Text 7"/>
          <p:cNvSpPr/>
          <p:nvPr>
            <p:custDataLst>
              <p:tags r:id="rId3"/>
            </p:custDataLst>
          </p:nvPr>
        </p:nvSpPr>
        <p:spPr>
          <a:xfrm>
            <a:off x="749935" y="511175"/>
            <a:ext cx="2700020" cy="328930"/>
          </a:xfrm>
          <a:prstGeom prst="rect">
            <a:avLst/>
          </a:prstGeom>
          <a:noFill/>
          <a:extLst>
            <a:ext uri="{909E8E84-426E-40DD-AFC4-6F175D3DCCD1}">
              <a14:hiddenFill xmlns:a14="http://schemas.microsoft.com/office/drawing/2010/main">
                <a:grpFill/>
              </a14:hiddenFill>
            </a:ext>
          </a:extLst>
        </p:spPr>
        <p:txBody>
          <a:bodyPr wrap="square" lIns="0" tIns="0" rIns="0" bIns="0" rtlCol="0" anchor="ctr"/>
          <a:p>
            <a:pPr marL="0" indent="0" algn="l">
              <a:buNone/>
            </a:pPr>
            <a:r>
              <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3.</a:t>
            </a:r>
            <a:r>
              <a:rPr lang="zh-CN" alt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重点环节管控要求</a:t>
            </a:r>
            <a:endPar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en-US" altLang="zh-CN" b="1">
                <a:solidFill>
                  <a:srgbClr val="55797A"/>
                </a:solidFill>
                <a:effectLst/>
                <a:latin typeface="微软雅黑" panose="020B0503020204020204" pitchFamily="34" charset="-122"/>
                <a:ea typeface="微软雅黑" panose="020B0503020204020204" pitchFamily="34" charset="-122"/>
              </a:rPr>
              <a:t>   </a:t>
            </a:r>
            <a:r>
              <a:rPr lang="zh-CN" altLang="en-US" b="1">
                <a:solidFill>
                  <a:srgbClr val="55797A"/>
                </a:solidFill>
                <a:effectLst/>
                <a:latin typeface="微软雅黑" panose="020B0503020204020204" pitchFamily="34" charset="-122"/>
                <a:ea typeface="微软雅黑" panose="020B0503020204020204" pitchFamily="34" charset="-122"/>
              </a:rPr>
              <a:t>施工图设计变更</a:t>
            </a:r>
            <a:endParaRPr lang="zh-CN" altLang="en-US" b="1">
              <a:solidFill>
                <a:srgbClr val="55797A"/>
              </a:solidFill>
              <a:effectLst/>
              <a:latin typeface="微软雅黑" panose="020B0503020204020204" pitchFamily="34" charset="-122"/>
              <a:ea typeface="微软雅黑" panose="020B0503020204020204" pitchFamily="34" charset="-122"/>
            </a:endParaRPr>
          </a:p>
        </p:txBody>
      </p:sp>
      <p:grpSp>
        <p:nvGrpSpPr>
          <p:cNvPr id="55" name="组合 54"/>
          <p:cNvGrpSpPr/>
          <p:nvPr/>
        </p:nvGrpSpPr>
        <p:grpSpPr>
          <a:xfrm>
            <a:off x="4480560" y="28575"/>
            <a:ext cx="3200400" cy="922020"/>
            <a:chOff x="7056" y="45"/>
            <a:chExt cx="5040" cy="1452"/>
          </a:xfrm>
        </p:grpSpPr>
        <p:sp>
          <p:nvSpPr>
            <p:cNvPr id="42" name="Shape 9"/>
            <p:cNvSpPr/>
            <p:nvPr>
              <p:custDataLst>
                <p:tags r:id="rId4"/>
              </p:custDataLst>
            </p:nvPr>
          </p:nvSpPr>
          <p:spPr>
            <a:xfrm>
              <a:off x="7056" y="1150"/>
              <a:ext cx="5040" cy="347"/>
            </a:xfrm>
            <a:prstGeom prst="rect">
              <a:avLst/>
            </a:prstGeom>
            <a:solidFill>
              <a:srgbClr val="DDEAE6"/>
            </a:solidFill>
            <a:ln w="12700">
              <a:solidFill>
                <a:srgbClr val="DDEAE6"/>
              </a:solidFill>
              <a:prstDash val="solid"/>
            </a:ln>
          </p:spPr>
        </p:sp>
        <p:sp>
          <p:nvSpPr>
            <p:cNvPr id="54" name="文本框 53"/>
            <p:cNvSpPr txBox="1"/>
            <p:nvPr>
              <p:custDataLst>
                <p:tags r:id="rId5"/>
              </p:custDataLst>
            </p:nvPr>
          </p:nvSpPr>
          <p:spPr>
            <a:xfrm>
              <a:off x="9243" y="45"/>
              <a:ext cx="810" cy="1452"/>
            </a:xfrm>
            <a:prstGeom prst="rect">
              <a:avLst/>
            </a:prstGeom>
          </p:spPr>
          <p:txBody>
            <a:bodyPr wrap="square">
              <a:spAutoFit/>
              <a:extLst>
                <a:ext uri="{4A0BC546-FE56-4ADE-93B0-CB8AF2F6F144}">
                  <wpsdc:textFrameExt xmlns:wpsdc="http://www.wps.cn/officeDocument/2022/drawingmlCustomData" type="title"/>
                </a:ext>
              </a:extLst>
            </a:bodyPr>
            <a:p>
              <a:pPr algn="l"/>
              <a:r>
                <a:rPr lang="en-US" altLang="zh-CN" sz="5400" b="1" spc="400">
                  <a:solidFill>
                    <a:schemeClr val="bg1">
                      <a:lumMod val="85000"/>
                    </a:schemeClr>
                  </a:solidFill>
                  <a:latin typeface="Arial" panose="020B0604020202020204" pitchFamily="34" charset="0"/>
                  <a:ea typeface="微软雅黑" panose="020B0503020204020204" pitchFamily="34" charset="-122"/>
                </a:rPr>
                <a:t>3</a:t>
              </a:r>
              <a:endParaRPr lang="en-US" altLang="zh-CN" sz="5400" b="1" spc="400">
                <a:solidFill>
                  <a:schemeClr val="bg1">
                    <a:lumMod val="85000"/>
                  </a:schemeClr>
                </a:solidFill>
                <a:latin typeface="Arial" panose="020B0604020202020204" pitchFamily="34" charset="0"/>
                <a:ea typeface="微软雅黑" panose="020B0503020204020204" pitchFamily="34" charset="-122"/>
              </a:endParaRPr>
            </a:p>
          </p:txBody>
        </p:sp>
      </p:grpSp>
      <p:sp>
        <p:nvSpPr>
          <p:cNvPr id="43" name="Text 7"/>
          <p:cNvSpPr/>
          <p:nvPr>
            <p:custDataLst>
              <p:tags r:id="rId6"/>
            </p:custDataLst>
          </p:nvPr>
        </p:nvSpPr>
        <p:spPr>
          <a:xfrm>
            <a:off x="3703320" y="511048"/>
            <a:ext cx="4846320" cy="329184"/>
          </a:xfrm>
          <a:prstGeom prst="rect">
            <a:avLst/>
          </a:prstGeom>
          <a:noFill/>
        </p:spPr>
        <p:txBody>
          <a:bodyPr wrap="square" lIns="0" tIns="0" rIns="0" bIns="0" rtlCol="0" anchor="ctr"/>
          <a:p>
            <a:pPr marL="0" indent="0" algn="ctr">
              <a:buNone/>
            </a:pPr>
            <a:r>
              <a:rPr lang="zh-CN" altLang="en-US" sz="2800" b="1">
                <a:solidFill>
                  <a:srgbClr val="55797A"/>
                </a:solidFill>
                <a:effectLst/>
                <a:latin typeface="微软雅黑" panose="020B0503020204020204" pitchFamily="34" charset="-122"/>
                <a:ea typeface="微软雅黑" panose="020B0503020204020204" pitchFamily="34" charset="-122"/>
              </a:rPr>
              <a:t>施工图设计变更要求</a:t>
            </a:r>
            <a:endParaRPr lang="en-US" altLang="zh-CN" sz="2800" b="1">
              <a:solidFill>
                <a:srgbClr val="55797A"/>
              </a:solidFill>
              <a:effectLst/>
              <a:latin typeface="微软雅黑" panose="020B0503020204020204" pitchFamily="34" charset="-122"/>
              <a:ea typeface="微软雅黑" panose="020B0503020204020204" pitchFamily="34" charset="-122"/>
            </a:endParaRPr>
          </a:p>
        </p:txBody>
      </p:sp>
      <p:grpSp>
        <p:nvGrpSpPr>
          <p:cNvPr id="53" name="组合 52"/>
          <p:cNvGrpSpPr/>
          <p:nvPr/>
        </p:nvGrpSpPr>
        <p:grpSpPr>
          <a:xfrm>
            <a:off x="749935" y="1389380"/>
            <a:ext cx="10733405" cy="749300"/>
            <a:chOff x="1181" y="2506"/>
            <a:chExt cx="16903" cy="1180"/>
          </a:xfrm>
        </p:grpSpPr>
        <p:sp>
          <p:nvSpPr>
            <p:cNvPr id="37" name="圆角矩形 36"/>
            <p:cNvSpPr/>
            <p:nvPr>
              <p:custDataLst>
                <p:tags r:id="rId7"/>
              </p:custDataLst>
            </p:nvPr>
          </p:nvSpPr>
          <p:spPr>
            <a:xfrm>
              <a:off x="1692" y="2506"/>
              <a:ext cx="16392" cy="1181"/>
            </a:xfrm>
            <a:prstGeom prst="roundRect">
              <a:avLst>
                <a:gd name="adj" fmla="val 50000"/>
              </a:avLst>
            </a:prstGeom>
            <a:solidFill>
              <a:srgbClr val="F8FBFA"/>
            </a:solidFill>
            <a:ln w="28575">
              <a:solidFill>
                <a:srgbClr val="D5E1DE"/>
              </a:solidFill>
              <a:prstDash val="solid"/>
            </a:ln>
          </p:spPr>
          <p:txBody>
            <a:bodyPr rtlCol="0" anchor="ctr"/>
            <a:p>
              <a:pPr marL="0" indent="0">
                <a:buNone/>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宜避免施工过程中不利于建筑垃圾减量的设计变更</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39" name="椭圆 38"/>
            <p:cNvSpPr/>
            <p:nvPr>
              <p:custDataLst>
                <p:tags r:id="rId8"/>
              </p:custDataLst>
            </p:nvPr>
          </p:nvSpPr>
          <p:spPr>
            <a:xfrm>
              <a:off x="1181" y="2678"/>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1</a:t>
              </a:r>
              <a:endParaRPr lang="en-US" altLang="zh-CN" sz="2400" b="1">
                <a:solidFill>
                  <a:schemeClr val="bg1"/>
                </a:solidFill>
              </a:endParaRPr>
            </a:p>
          </p:txBody>
        </p:sp>
      </p:grpSp>
      <p:grpSp>
        <p:nvGrpSpPr>
          <p:cNvPr id="52" name="组合 51"/>
          <p:cNvGrpSpPr/>
          <p:nvPr/>
        </p:nvGrpSpPr>
        <p:grpSpPr>
          <a:xfrm>
            <a:off x="749935" y="2367280"/>
            <a:ext cx="10671810" cy="749300"/>
            <a:chOff x="1181" y="4234"/>
            <a:chExt cx="16806" cy="1180"/>
          </a:xfrm>
        </p:grpSpPr>
        <p:sp>
          <p:nvSpPr>
            <p:cNvPr id="46" name="圆角矩形 45"/>
            <p:cNvSpPr/>
            <p:nvPr>
              <p:custDataLst>
                <p:tags r:id="rId9"/>
              </p:custDataLst>
            </p:nvPr>
          </p:nvSpPr>
          <p:spPr>
            <a:xfrm>
              <a:off x="1595" y="4234"/>
              <a:ext cx="16392" cy="1181"/>
            </a:xfrm>
            <a:prstGeom prst="roundRect">
              <a:avLst>
                <a:gd name="adj" fmla="val 50000"/>
              </a:avLst>
            </a:prstGeom>
            <a:solidFill>
              <a:schemeClr val="bg1"/>
            </a:solidFill>
            <a:ln w="28575">
              <a:solidFill>
                <a:srgbClr val="D5E1DE"/>
              </a:solidFill>
              <a:prstDash val="solid"/>
            </a:ln>
          </p:spPr>
          <p:txBody>
            <a:bodyPr rtlCol="0" anchor="ctr"/>
            <a:p>
              <a:pPr marL="0" indent="0">
                <a:buNone/>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鼓励通过设计变更采用新技术、新工艺，实现减量化和资源化利用水平提升</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7" name="椭圆 46"/>
            <p:cNvSpPr/>
            <p:nvPr>
              <p:custDataLst>
                <p:tags r:id="rId10"/>
              </p:custDataLst>
            </p:nvPr>
          </p:nvSpPr>
          <p:spPr>
            <a:xfrm>
              <a:off x="1181" y="4429"/>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2</a:t>
              </a:r>
              <a:endParaRPr lang="en-US" altLang="zh-CN" sz="2400" b="1">
                <a:solidFill>
                  <a:schemeClr val="bg1"/>
                </a:solidFill>
              </a:endParaRPr>
            </a:p>
          </p:txBody>
        </p:sp>
      </p:grpSp>
      <p:grpSp>
        <p:nvGrpSpPr>
          <p:cNvPr id="51" name="组合 50"/>
          <p:cNvGrpSpPr/>
          <p:nvPr/>
        </p:nvGrpSpPr>
        <p:grpSpPr>
          <a:xfrm>
            <a:off x="749935" y="3345180"/>
            <a:ext cx="10671810" cy="1148080"/>
            <a:chOff x="1181" y="5962"/>
            <a:chExt cx="16806" cy="1808"/>
          </a:xfrm>
        </p:grpSpPr>
        <p:sp>
          <p:nvSpPr>
            <p:cNvPr id="40" name="圆角矩形 39"/>
            <p:cNvSpPr/>
            <p:nvPr>
              <p:custDataLst>
                <p:tags r:id="rId11"/>
              </p:custDataLst>
            </p:nvPr>
          </p:nvSpPr>
          <p:spPr>
            <a:xfrm>
              <a:off x="1595" y="5962"/>
              <a:ext cx="16392" cy="1808"/>
            </a:xfrm>
            <a:prstGeom prst="roundRect">
              <a:avLst>
                <a:gd name="adj" fmla="val 50000"/>
              </a:avLst>
            </a:prstGeom>
            <a:solidFill>
              <a:srgbClr val="F8FBFA"/>
            </a:solidFill>
            <a:ln w="28575">
              <a:solidFill>
                <a:srgbClr val="C00000"/>
              </a:solidFill>
              <a:prstDash val="solid"/>
            </a:ln>
          </p:spPr>
          <p:txBody>
            <a:bodyPr rtlCol="0" anchor="ctr">
              <a:noAutofit/>
            </a:bodyPr>
            <a:p>
              <a:pPr lvl="0" algn="l">
                <a:buClrTx/>
                <a:buSzTx/>
                <a:buFontTx/>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对于已进行</a:t>
              </a:r>
              <a:r>
                <a:rPr lang="zh-CN"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相关</a:t>
              </a:r>
              <a:r>
                <a:rPr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设计但未形成</a:t>
              </a:r>
              <a:r>
                <a:rPr lang="zh-CN"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土方平衡论证报告</a:t>
              </a:r>
              <a:r>
                <a:rPr lang="zh-CN"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的项目，建设单位应督促设计单位</a:t>
              </a:r>
              <a:r>
                <a:rPr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梳理</a:t>
              </a:r>
              <a:endParaRPr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lvl="0" algn="l">
                <a:buClrTx/>
                <a:buSzTx/>
                <a:buFontTx/>
              </a:pPr>
              <a:r>
                <a:rPr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相关内容形成《土方平衡专项论证报告》</a:t>
              </a:r>
              <a:r>
                <a:rPr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，并以</a:t>
              </a:r>
              <a:r>
                <a:rPr dirty="0">
                  <a:solidFill>
                    <a:srgbClr val="4D6765"/>
                  </a:solidFill>
                  <a:highlight>
                    <a:srgbClr val="000000">
                      <a:alpha val="0"/>
                    </a:srgbClr>
                  </a:highlight>
                  <a:latin typeface="微软雅黑" panose="020B0503020204020204" pitchFamily="34" charset="-122"/>
                  <a:ea typeface="微软雅黑" panose="020B0503020204020204" pitchFamily="34" charset="-122"/>
                  <a:cs typeface="微软雅黑" panose="020B0503020204020204" pitchFamily="34" charset="-120"/>
                  <a:sym typeface="+mn-ea"/>
                </a:rPr>
                <a:t>设计变更联系单</a:t>
              </a:r>
              <a:r>
                <a:rPr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形式明确。</a:t>
              </a:r>
              <a:r>
                <a:rPr lang="zh-CN"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如涉及图纸改动，</a:t>
              </a:r>
              <a:endParaRPr lang="zh-CN"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lvl="0" algn="l">
                <a:buClrTx/>
                <a:buSzTx/>
                <a:buFontTx/>
              </a:pPr>
              <a:r>
                <a:rPr lang="zh-CN"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altLang="zh-CN"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需同步上传《</a:t>
              </a:r>
              <a:r>
                <a:rPr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土方平衡论证报告</a:t>
              </a:r>
              <a:r>
                <a:rPr lang="zh-CN"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》及图纸。</a:t>
              </a:r>
              <a:endPar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8" name="椭圆 47"/>
            <p:cNvSpPr/>
            <p:nvPr>
              <p:custDataLst>
                <p:tags r:id="rId12"/>
              </p:custDataLst>
            </p:nvPr>
          </p:nvSpPr>
          <p:spPr>
            <a:xfrm>
              <a:off x="1181" y="6471"/>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3</a:t>
              </a:r>
              <a:endParaRPr lang="en-US" altLang="zh-CN" sz="2400" b="1">
                <a:solidFill>
                  <a:schemeClr val="bg1"/>
                </a:solidFill>
              </a:endParaRPr>
            </a:p>
          </p:txBody>
        </p:sp>
      </p:grpSp>
      <p:grpSp>
        <p:nvGrpSpPr>
          <p:cNvPr id="26" name="组合 25"/>
          <p:cNvGrpSpPr/>
          <p:nvPr/>
        </p:nvGrpSpPr>
        <p:grpSpPr>
          <a:xfrm>
            <a:off x="749935" y="4721225"/>
            <a:ext cx="10671810" cy="892810"/>
            <a:chOff x="1181" y="4234"/>
            <a:chExt cx="16806" cy="1406"/>
          </a:xfrm>
        </p:grpSpPr>
        <p:sp>
          <p:nvSpPr>
            <p:cNvPr id="27" name="圆角矩形 26"/>
            <p:cNvSpPr/>
            <p:nvPr>
              <p:custDataLst>
                <p:tags r:id="rId13"/>
              </p:custDataLst>
            </p:nvPr>
          </p:nvSpPr>
          <p:spPr>
            <a:xfrm>
              <a:off x="1595" y="4234"/>
              <a:ext cx="16392" cy="1406"/>
            </a:xfrm>
            <a:prstGeom prst="roundRect">
              <a:avLst>
                <a:gd name="adj" fmla="val 50000"/>
              </a:avLst>
            </a:prstGeom>
            <a:solidFill>
              <a:schemeClr val="bg1"/>
            </a:solidFill>
            <a:ln w="28575">
              <a:solidFill>
                <a:srgbClr val="C00000"/>
              </a:solidFill>
              <a:prstDash val="solid"/>
            </a:ln>
          </p:spPr>
          <p:txBody>
            <a:bodyPr rtlCol="0" anchor="ctr"/>
            <a:p>
              <a:pPr marL="0" indent="0">
                <a:buNone/>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注意：</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在建项目的《土方平衡论证报告》内容，</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须和施工现场的实际情况以及</a:t>
              </a:r>
              <a:endPar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marL="0" indent="0">
                <a:buNone/>
              </a:pP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altLang="zh-CN"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施工阶段编制</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的《垃圾减量化专项施工方案》保持统一</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28" name="椭圆 27"/>
            <p:cNvSpPr/>
            <p:nvPr>
              <p:custDataLst>
                <p:tags r:id="rId14"/>
              </p:custDataLst>
            </p:nvPr>
          </p:nvSpPr>
          <p:spPr>
            <a:xfrm>
              <a:off x="1181" y="4542"/>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4</a:t>
              </a:r>
              <a:endParaRPr lang="en-US" altLang="zh-CN" sz="2400" b="1">
                <a:solidFill>
                  <a:schemeClr val="bg1"/>
                </a:solidFil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47" name="组合 46"/>
          <p:cNvGrpSpPr/>
          <p:nvPr/>
        </p:nvGrpSpPr>
        <p:grpSpPr>
          <a:xfrm>
            <a:off x="723900" y="467360"/>
            <a:ext cx="11136630" cy="6136132"/>
            <a:chOff x="750" y="748"/>
            <a:chExt cx="17538" cy="9663"/>
          </a:xfrm>
        </p:grpSpPr>
        <p:cxnSp>
          <p:nvCxnSpPr>
            <p:cNvPr id="34" name="直接连接符 33"/>
            <p:cNvCxnSpPr/>
            <p:nvPr>
              <p:custDataLst>
                <p:tags r:id="rId2"/>
              </p:custDataLst>
            </p:nvPr>
          </p:nvCxnSpPr>
          <p:spPr>
            <a:xfrm>
              <a:off x="6525" y="3211"/>
              <a:ext cx="0" cy="1978"/>
            </a:xfrm>
            <a:prstGeom prst="line">
              <a:avLst/>
            </a:prstGeom>
            <a:ln w="19050" cap="flat" cmpd="sng" algn="ctr">
              <a:solidFill>
                <a:schemeClr val="tx1">
                  <a:lumMod val="50000"/>
                  <a:lumOff val="50000"/>
                </a:schemeClr>
              </a:solidFill>
              <a:prstDash val="dash"/>
              <a:miter lim="800000"/>
            </a:ln>
          </p:spPr>
          <p:style>
            <a:lnRef idx="0">
              <a:schemeClr val="accent1"/>
            </a:lnRef>
            <a:fillRef idx="0">
              <a:srgbClr val="FFFFFF"/>
            </a:fillRef>
            <a:effectRef idx="0">
              <a:srgbClr val="FFFFFF"/>
            </a:effectRef>
            <a:fontRef idx="minor">
              <a:schemeClr val="tx1"/>
            </a:fontRef>
          </p:style>
        </p:cxnSp>
        <p:cxnSp>
          <p:nvCxnSpPr>
            <p:cNvPr id="7" name="直接连接符 6"/>
            <p:cNvCxnSpPr>
              <a:stCxn id="39" idx="2"/>
            </p:cNvCxnSpPr>
            <p:nvPr>
              <p:custDataLst>
                <p:tags r:id="rId3"/>
              </p:custDataLst>
            </p:nvPr>
          </p:nvCxnSpPr>
          <p:spPr>
            <a:xfrm>
              <a:off x="2372" y="3180"/>
              <a:ext cx="3" cy="4567"/>
            </a:xfrm>
            <a:prstGeom prst="line">
              <a:avLst/>
            </a:prstGeom>
            <a:ln w="19050" cap="flat" cmpd="sng" algn="ctr">
              <a:solidFill>
                <a:schemeClr val="tx1">
                  <a:lumMod val="50000"/>
                  <a:lumOff val="50000"/>
                </a:schemeClr>
              </a:solidFill>
              <a:prstDash val="dash"/>
              <a:miter lim="800000"/>
            </a:ln>
          </p:spPr>
          <p:style>
            <a:lnRef idx="0">
              <a:schemeClr val="accent1"/>
            </a:lnRef>
            <a:fillRef idx="0">
              <a:srgbClr val="FFFFFF"/>
            </a:fillRef>
            <a:effectRef idx="0">
              <a:srgbClr val="FFFFFF"/>
            </a:effectRef>
            <a:fontRef idx="minor">
              <a:schemeClr val="tx1"/>
            </a:fontRef>
          </p:style>
        </p:cxnSp>
        <p:cxnSp>
          <p:nvCxnSpPr>
            <p:cNvPr id="4" name="直接连接符 3"/>
            <p:cNvCxnSpPr>
              <a:stCxn id="2" idx="2"/>
            </p:cNvCxnSpPr>
            <p:nvPr/>
          </p:nvCxnSpPr>
          <p:spPr>
            <a:xfrm>
              <a:off x="10995" y="3180"/>
              <a:ext cx="0" cy="5092"/>
            </a:xfrm>
            <a:prstGeom prst="line">
              <a:avLst/>
            </a:prstGeom>
            <a:ln w="19050" cap="flat" cmpd="sng" algn="ctr">
              <a:solidFill>
                <a:schemeClr val="tx1">
                  <a:lumMod val="50000"/>
                  <a:lumOff val="50000"/>
                </a:schemeClr>
              </a:solidFill>
              <a:prstDash val="dash"/>
              <a:miter lim="800000"/>
            </a:ln>
          </p:spPr>
          <p:style>
            <a:lnRef idx="0">
              <a:schemeClr val="accent1"/>
            </a:lnRef>
            <a:fillRef idx="0">
              <a:srgbClr val="FFFFFF"/>
            </a:fillRef>
            <a:effectRef idx="0">
              <a:srgbClr val="FFFFFF"/>
            </a:effectRef>
            <a:fontRef idx="minor">
              <a:schemeClr val="tx1"/>
            </a:fontRef>
          </p:style>
        </p:cxnSp>
        <p:sp>
          <p:nvSpPr>
            <p:cNvPr id="8" name="Text 6"/>
            <p:cNvSpPr/>
            <p:nvPr/>
          </p:nvSpPr>
          <p:spPr>
            <a:xfrm>
              <a:off x="13680" y="10152"/>
              <a:ext cx="4608" cy="259"/>
            </a:xfrm>
            <a:prstGeom prst="rect">
              <a:avLst/>
            </a:prstGeom>
            <a:noFill/>
          </p:spPr>
          <p:txBody>
            <a:bodyPr wrap="square" lIns="0" tIns="0" rIns="0" bIns="0" rtlCol="0" anchor="ctr"/>
            <a:lstStyle/>
            <a:p>
              <a:pPr marL="0" indent="0" algn="r">
                <a:buNone/>
              </a:pPr>
              <a:r>
                <a:rPr lang="en-US" sz="800" dirty="0">
                  <a:solidFill>
                    <a:srgbClr val="93AAA7"/>
                  </a:solidFill>
                </a:rPr>
                <a:t>杭州市建委设计处 | 宣贯培训</a:t>
              </a:r>
              <a:endParaRPr lang="en-US" sz="800" dirty="0"/>
            </a:p>
          </p:txBody>
        </p:sp>
        <p:sp>
          <p:nvSpPr>
            <p:cNvPr id="12" name="Shape 10"/>
            <p:cNvSpPr/>
            <p:nvPr/>
          </p:nvSpPr>
          <p:spPr>
            <a:xfrm>
              <a:off x="2667" y="4608"/>
              <a:ext cx="14613" cy="1"/>
            </a:xfrm>
            <a:prstGeom prst="line">
              <a:avLst/>
            </a:prstGeom>
            <a:noFill/>
            <a:ln w="28575">
              <a:solidFill>
                <a:srgbClr val="6F8F8D"/>
              </a:solidFill>
              <a:prstDash val="solid"/>
              <a:headEnd type="none"/>
              <a:tailEnd type="arrow" w="med" len="med"/>
            </a:ln>
          </p:spPr>
        </p:sp>
        <p:sp>
          <p:nvSpPr>
            <p:cNvPr id="13" name="Shape 11"/>
            <p:cNvSpPr/>
            <p:nvPr/>
          </p:nvSpPr>
          <p:spPr>
            <a:xfrm>
              <a:off x="2058" y="4291"/>
              <a:ext cx="634" cy="634"/>
            </a:xfrm>
            <a:prstGeom prst="ellipse">
              <a:avLst/>
            </a:prstGeom>
            <a:solidFill>
              <a:schemeClr val="accent6">
                <a:lumMod val="20000"/>
                <a:lumOff val="80000"/>
              </a:schemeClr>
            </a:solidFill>
            <a:ln w="28575">
              <a:solidFill>
                <a:srgbClr val="6F8F8D"/>
              </a:solidFill>
              <a:prstDash val="solid"/>
            </a:ln>
          </p:spPr>
        </p:sp>
        <p:sp>
          <p:nvSpPr>
            <p:cNvPr id="18" name="Shape 16"/>
            <p:cNvSpPr/>
            <p:nvPr/>
          </p:nvSpPr>
          <p:spPr>
            <a:xfrm>
              <a:off x="6192" y="4291"/>
              <a:ext cx="634" cy="634"/>
            </a:xfrm>
            <a:prstGeom prst="ellipse">
              <a:avLst/>
            </a:prstGeom>
            <a:solidFill>
              <a:schemeClr val="accent6">
                <a:lumMod val="20000"/>
                <a:lumOff val="80000"/>
              </a:schemeClr>
            </a:solidFill>
            <a:ln w="28575">
              <a:solidFill>
                <a:srgbClr val="6F8F8D"/>
              </a:solidFill>
              <a:prstDash val="solid"/>
            </a:ln>
          </p:spPr>
        </p:sp>
        <p:sp>
          <p:nvSpPr>
            <p:cNvPr id="23" name="Shape 21"/>
            <p:cNvSpPr/>
            <p:nvPr/>
          </p:nvSpPr>
          <p:spPr>
            <a:xfrm>
              <a:off x="10674" y="4291"/>
              <a:ext cx="634" cy="634"/>
            </a:xfrm>
            <a:prstGeom prst="ellipse">
              <a:avLst/>
            </a:prstGeom>
            <a:solidFill>
              <a:schemeClr val="accent6">
                <a:lumMod val="20000"/>
                <a:lumOff val="80000"/>
              </a:schemeClr>
            </a:solidFill>
            <a:ln w="28575">
              <a:solidFill>
                <a:srgbClr val="6F8F8D"/>
              </a:solidFill>
              <a:prstDash val="solid"/>
            </a:ln>
          </p:spPr>
        </p:sp>
        <p:sp>
          <p:nvSpPr>
            <p:cNvPr id="2" name="圆角矩形 1"/>
            <p:cNvSpPr/>
            <p:nvPr>
              <p:custDataLst>
                <p:tags r:id="rId4"/>
              </p:custDataLst>
            </p:nvPr>
          </p:nvSpPr>
          <p:spPr>
            <a:xfrm>
              <a:off x="9374" y="2055"/>
              <a:ext cx="3242" cy="1125"/>
            </a:xfrm>
            <a:prstGeom prst="roundRect">
              <a:avLst>
                <a:gd name="adj" fmla="val 50000"/>
              </a:avLst>
            </a:prstGeom>
            <a:solidFill>
              <a:srgbClr val="55797A"/>
            </a:solidFill>
            <a:ln w="19050">
              <a:noFill/>
              <a:prstDash val="solid"/>
            </a:ln>
          </p:spPr>
          <p:txBody>
            <a:bodyPr rtlCol="0" anchor="ctr"/>
            <a:p>
              <a:pPr algn="ctr"/>
              <a:r>
                <a:rPr lang="en-US" alt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2026.4.1</a:t>
              </a:r>
              <a:r>
                <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起</a:t>
              </a:r>
              <a:endPar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申报图审系统的项目</a:t>
              </a:r>
              <a:endPar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38" name="圆角矩形 37"/>
            <p:cNvSpPr/>
            <p:nvPr>
              <p:custDataLst>
                <p:tags r:id="rId5"/>
              </p:custDataLst>
            </p:nvPr>
          </p:nvSpPr>
          <p:spPr>
            <a:xfrm>
              <a:off x="9366" y="5213"/>
              <a:ext cx="3250" cy="2232"/>
            </a:xfrm>
            <a:prstGeom prst="roundRect">
              <a:avLst>
                <a:gd name="adj" fmla="val 0"/>
              </a:avLst>
            </a:prstGeom>
            <a:solidFill>
              <a:srgbClr val="FFFFFF"/>
            </a:solidFill>
            <a:ln w="12700">
              <a:solidFill>
                <a:srgbClr val="D7E5E1"/>
              </a:solidFill>
              <a:prstDash val="solid"/>
            </a:ln>
          </p:spPr>
          <p:txBody>
            <a:bodyPr rtlCol="0" anchor="ctr"/>
            <a:p>
              <a:pPr marL="0" indent="0" algn="ctr">
                <a:buNone/>
              </a:pPr>
              <a:r>
                <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新建项目在图审系统申报时应同步提交</a:t>
              </a:r>
              <a:r>
                <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《建筑垃圾减量化及资源化利用设计专篇（施工图阶段）》</a:t>
              </a:r>
              <a:endPar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3" name="圆角矩形 2"/>
            <p:cNvSpPr/>
            <p:nvPr>
              <p:custDataLst>
                <p:tags r:id="rId6"/>
              </p:custDataLst>
            </p:nvPr>
          </p:nvSpPr>
          <p:spPr>
            <a:xfrm>
              <a:off x="9366" y="7718"/>
              <a:ext cx="3250" cy="1961"/>
            </a:xfrm>
            <a:prstGeom prst="roundRect">
              <a:avLst>
                <a:gd name="adj" fmla="val 0"/>
              </a:avLst>
            </a:prstGeom>
            <a:solidFill>
              <a:srgbClr val="F8FBFA"/>
            </a:solidFill>
            <a:ln w="28575">
              <a:solidFill>
                <a:srgbClr val="D5E1DE"/>
              </a:solidFill>
              <a:prstDash val="solid"/>
            </a:ln>
          </p:spPr>
          <p:txBody>
            <a:bodyPr rtlCol="0" anchor="ctr">
              <a:noAutofit/>
            </a:bodyPr>
            <a:p>
              <a:pPr lvl="0" algn="l">
                <a:buClrTx/>
                <a:buSzTx/>
                <a:buFontTx/>
              </a:pPr>
              <a:r>
                <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注：</a:t>
              </a:r>
              <a:endPar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lvl="0" algn="l">
                <a:buClrTx/>
                <a:buSzTx/>
                <a:buFontTx/>
              </a:pPr>
              <a:r>
                <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政府投资、社会投资项目都需要提交，既有建筑改造项目具备条件的宜编制专篇。</a:t>
              </a:r>
              <a:endPar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5" name="圆角矩形 4"/>
            <p:cNvSpPr/>
            <p:nvPr>
              <p:custDataLst>
                <p:tags r:id="rId7"/>
              </p:custDataLst>
            </p:nvPr>
          </p:nvSpPr>
          <p:spPr>
            <a:xfrm>
              <a:off x="750" y="7718"/>
              <a:ext cx="3250" cy="1961"/>
            </a:xfrm>
            <a:prstGeom prst="roundRect">
              <a:avLst>
                <a:gd name="adj" fmla="val 0"/>
              </a:avLst>
            </a:prstGeom>
            <a:solidFill>
              <a:srgbClr val="F8FBFA"/>
            </a:solidFill>
            <a:ln w="28575">
              <a:solidFill>
                <a:srgbClr val="D5E1DE"/>
              </a:solidFill>
              <a:prstDash val="solid"/>
            </a:ln>
          </p:spPr>
          <p:txBody>
            <a:bodyPr rtlCol="0" anchor="ctr">
              <a:noAutofit/>
            </a:bodyPr>
            <a:p>
              <a:pPr lvl="0" algn="l">
                <a:buClrTx/>
                <a:buSzTx/>
                <a:buFontTx/>
              </a:pPr>
              <a:r>
                <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注：</a:t>
              </a:r>
              <a:endPar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lvl="0" algn="l">
                <a:buClrTx/>
                <a:buSzTx/>
                <a:buFontTx/>
              </a:pPr>
              <a:r>
                <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1.</a:t>
              </a:r>
              <a:r>
                <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既有建筑改造工程，具备条件的宜编制。</a:t>
              </a:r>
              <a:endPar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lvl="0" algn="l">
                <a:buClrTx/>
                <a:buSzTx/>
                <a:buFontTx/>
              </a:pPr>
              <a:r>
                <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2.</a:t>
              </a:r>
              <a:r>
                <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所有相关整改工作须于</a:t>
              </a:r>
              <a:r>
                <a:rPr lang="en-US" altLang="zh-CN"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4</a:t>
              </a:r>
              <a:r>
                <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月</a:t>
              </a:r>
              <a:r>
                <a:rPr lang="en-US" altLang="zh-CN"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30</a:t>
              </a:r>
              <a:r>
                <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日前完成。</a:t>
              </a:r>
              <a:endPar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6" name="圆角矩形 5"/>
            <p:cNvSpPr/>
            <p:nvPr>
              <p:custDataLst>
                <p:tags r:id="rId8"/>
              </p:custDataLst>
            </p:nvPr>
          </p:nvSpPr>
          <p:spPr>
            <a:xfrm>
              <a:off x="750" y="5213"/>
              <a:ext cx="3250" cy="2232"/>
            </a:xfrm>
            <a:prstGeom prst="roundRect">
              <a:avLst>
                <a:gd name="adj" fmla="val 0"/>
              </a:avLst>
            </a:prstGeom>
            <a:solidFill>
              <a:srgbClr val="FFFFFF"/>
            </a:solidFill>
            <a:ln w="12700">
              <a:solidFill>
                <a:srgbClr val="D7E5E1"/>
              </a:solidFill>
              <a:prstDash val="solid"/>
            </a:ln>
          </p:spPr>
          <p:txBody>
            <a:bodyPr rtlCol="0" anchor="ctr"/>
            <a:p>
              <a:pPr marL="0" indent="0" algn="ctr">
                <a:buNone/>
              </a:pPr>
              <a:r>
                <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所有在建房建市政工程应及时编制或完善《土方平衡专项论证报告》</a:t>
              </a:r>
              <a:endPar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33" name="圆角矩形 32"/>
            <p:cNvSpPr/>
            <p:nvPr>
              <p:custDataLst>
                <p:tags r:id="rId9"/>
              </p:custDataLst>
            </p:nvPr>
          </p:nvSpPr>
          <p:spPr>
            <a:xfrm>
              <a:off x="4839" y="2055"/>
              <a:ext cx="3242" cy="1125"/>
            </a:xfrm>
            <a:prstGeom prst="roundRect">
              <a:avLst>
                <a:gd name="adj" fmla="val 50000"/>
              </a:avLst>
            </a:prstGeom>
            <a:solidFill>
              <a:srgbClr val="55797A"/>
            </a:solidFill>
            <a:ln w="19050">
              <a:noFill/>
              <a:prstDash val="solid"/>
            </a:ln>
          </p:spPr>
          <p:txBody>
            <a:bodyPr rtlCol="0" anchor="ctr"/>
            <a:p>
              <a:pPr algn="ctr"/>
              <a:r>
                <a:rPr lang="en-US" alt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2025.10.1</a:t>
              </a:r>
              <a:r>
                <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后</a:t>
              </a:r>
              <a:endPar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立项的项目</a:t>
              </a:r>
              <a:endPar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35" name="圆角矩形 34"/>
            <p:cNvSpPr/>
            <p:nvPr>
              <p:custDataLst>
                <p:tags r:id="rId10"/>
              </p:custDataLst>
            </p:nvPr>
          </p:nvSpPr>
          <p:spPr>
            <a:xfrm>
              <a:off x="4900" y="5213"/>
              <a:ext cx="3250" cy="2232"/>
            </a:xfrm>
            <a:prstGeom prst="roundRect">
              <a:avLst>
                <a:gd name="adj" fmla="val 0"/>
              </a:avLst>
            </a:prstGeom>
            <a:solidFill>
              <a:srgbClr val="FFFFFF"/>
            </a:solidFill>
            <a:ln w="12700">
              <a:solidFill>
                <a:srgbClr val="D7E5E1"/>
              </a:solidFill>
              <a:prstDash val="solid"/>
            </a:ln>
          </p:spPr>
          <p:txBody>
            <a:bodyPr rtlCol="0" anchor="ctr"/>
            <a:p>
              <a:pPr marL="0" indent="0" algn="ctr">
                <a:buNone/>
              </a:pPr>
              <a:r>
                <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应落实杭州市建筑垃圾资源化利用管理要求，政府投资项目在制品类、填料混合料类在相关部位应用尽用；社会投资项目鼓励使用。</a:t>
              </a:r>
              <a:endParaRPr lang="zh-CN" sz="14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39" name="圆角矩形 38"/>
            <p:cNvSpPr/>
            <p:nvPr>
              <p:custDataLst>
                <p:tags r:id="rId11"/>
              </p:custDataLst>
            </p:nvPr>
          </p:nvSpPr>
          <p:spPr>
            <a:xfrm>
              <a:off x="751" y="2055"/>
              <a:ext cx="3242" cy="1125"/>
            </a:xfrm>
            <a:prstGeom prst="roundRect">
              <a:avLst>
                <a:gd name="adj" fmla="val 50000"/>
              </a:avLst>
            </a:prstGeom>
            <a:solidFill>
              <a:srgbClr val="55797A"/>
            </a:solidFill>
            <a:ln w="19050">
              <a:noFill/>
              <a:prstDash val="solid"/>
            </a:ln>
          </p:spPr>
          <p:txBody>
            <a:bodyPr rtlCol="0" anchor="ctr"/>
            <a:p>
              <a:pPr algn="ctr"/>
              <a:r>
                <a:rPr 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所有在建项目</a:t>
              </a:r>
              <a:endParaRPr 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40" name="圆角矩形 39"/>
            <p:cNvSpPr/>
            <p:nvPr>
              <p:custDataLst>
                <p:tags r:id="rId12"/>
              </p:custDataLst>
            </p:nvPr>
          </p:nvSpPr>
          <p:spPr>
            <a:xfrm>
              <a:off x="4900" y="7733"/>
              <a:ext cx="3250" cy="1961"/>
            </a:xfrm>
            <a:prstGeom prst="roundRect">
              <a:avLst>
                <a:gd name="adj" fmla="val 0"/>
              </a:avLst>
            </a:prstGeom>
            <a:solidFill>
              <a:srgbClr val="F8FBFA"/>
            </a:solidFill>
            <a:ln w="28575">
              <a:solidFill>
                <a:srgbClr val="D5E1DE"/>
              </a:solidFill>
              <a:prstDash val="solid"/>
            </a:ln>
          </p:spPr>
          <p:txBody>
            <a:bodyPr rtlCol="0" anchor="ctr">
              <a:noAutofit/>
            </a:bodyPr>
            <a:p>
              <a:pPr lvl="0" algn="l">
                <a:buClrTx/>
                <a:buSzTx/>
                <a:buFontTx/>
              </a:pPr>
              <a:r>
                <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注：</a:t>
              </a:r>
              <a:endPar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lvl="0" algn="l">
                <a:buClrTx/>
                <a:buSzTx/>
                <a:buFontTx/>
              </a:pPr>
              <a:r>
                <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2025</a:t>
              </a:r>
              <a:r>
                <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年</a:t>
              </a:r>
              <a:r>
                <a:rPr lang="en-US" altLang="zh-CN"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10</a:t>
              </a:r>
              <a:r>
                <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月</a:t>
              </a:r>
              <a:r>
                <a:rPr lang="en-US" altLang="zh-CN"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1</a:t>
              </a:r>
              <a:r>
                <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日前立项的项目鼓励参照执行。</a:t>
              </a:r>
              <a:endPar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1" name="圆角矩形 40"/>
            <p:cNvSpPr/>
            <p:nvPr>
              <p:custDataLst>
                <p:tags r:id="rId13"/>
              </p:custDataLst>
            </p:nvPr>
          </p:nvSpPr>
          <p:spPr>
            <a:xfrm>
              <a:off x="14370" y="2055"/>
              <a:ext cx="3242" cy="1125"/>
            </a:xfrm>
            <a:prstGeom prst="roundRect">
              <a:avLst>
                <a:gd name="adj" fmla="val 50000"/>
              </a:avLst>
            </a:prstGeom>
            <a:solidFill>
              <a:srgbClr val="55797A"/>
            </a:solidFill>
            <a:ln w="19050">
              <a:noFill/>
              <a:prstDash val="solid"/>
            </a:ln>
          </p:spPr>
          <p:txBody>
            <a:bodyPr rtlCol="0" anchor="ctr"/>
            <a:p>
              <a:pPr algn="ctr"/>
              <a:r>
                <a:rPr 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持续推进</a:t>
              </a:r>
              <a:endParaRPr 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42" name="圆角矩形 41"/>
            <p:cNvSpPr/>
            <p:nvPr>
              <p:custDataLst>
                <p:tags r:id="rId14"/>
              </p:custDataLst>
            </p:nvPr>
          </p:nvSpPr>
          <p:spPr>
            <a:xfrm>
              <a:off x="12538" y="748"/>
              <a:ext cx="2509" cy="1125"/>
            </a:xfrm>
            <a:prstGeom prst="roundRect">
              <a:avLst>
                <a:gd name="adj" fmla="val 50000"/>
              </a:avLst>
            </a:prstGeom>
            <a:solidFill>
              <a:srgbClr val="55797A"/>
            </a:solidFill>
            <a:ln w="19050">
              <a:noFill/>
              <a:prstDash val="solid"/>
            </a:ln>
          </p:spPr>
          <p:txBody>
            <a:bodyPr rtlCol="0" anchor="ctr"/>
            <a:p>
              <a:pPr algn="ctr"/>
              <a:r>
                <a:rPr lang="en-US" alt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2026.4.30</a:t>
              </a:r>
              <a:endParaRPr lang="en-US" alt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整改工作节点</a:t>
              </a:r>
              <a:endPar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endParaRPr>
            </a:p>
          </p:txBody>
        </p:sp>
        <p:cxnSp>
          <p:nvCxnSpPr>
            <p:cNvPr id="43" name="直接连接符 42"/>
            <p:cNvCxnSpPr/>
            <p:nvPr>
              <p:custDataLst>
                <p:tags r:id="rId15"/>
              </p:custDataLst>
            </p:nvPr>
          </p:nvCxnSpPr>
          <p:spPr>
            <a:xfrm>
              <a:off x="13779" y="1878"/>
              <a:ext cx="0" cy="2735"/>
            </a:xfrm>
            <a:prstGeom prst="line">
              <a:avLst/>
            </a:prstGeom>
            <a:ln w="19050" cap="flat" cmpd="sng" algn="ctr">
              <a:solidFill>
                <a:schemeClr val="tx1">
                  <a:lumMod val="50000"/>
                  <a:lumOff val="50000"/>
                </a:schemeClr>
              </a:solidFill>
              <a:prstDash val="dash"/>
              <a:miter lim="800000"/>
            </a:ln>
          </p:spPr>
          <p:style>
            <a:lnRef idx="0">
              <a:schemeClr val="accent1"/>
            </a:lnRef>
            <a:fillRef idx="0">
              <a:srgbClr val="FFFFFF"/>
            </a:fillRef>
            <a:effectRef idx="0">
              <a:srgbClr val="FFFFFF"/>
            </a:effectRef>
            <a:fontRef idx="minor">
              <a:schemeClr val="tx1"/>
            </a:fontRef>
          </p:style>
        </p:cxnSp>
        <p:sp>
          <p:nvSpPr>
            <p:cNvPr id="44" name="圆角矩形 43"/>
            <p:cNvSpPr/>
            <p:nvPr>
              <p:custDataLst>
                <p:tags r:id="rId16"/>
              </p:custDataLst>
            </p:nvPr>
          </p:nvSpPr>
          <p:spPr>
            <a:xfrm>
              <a:off x="14316" y="7719"/>
              <a:ext cx="3250" cy="1961"/>
            </a:xfrm>
            <a:prstGeom prst="roundRect">
              <a:avLst>
                <a:gd name="adj" fmla="val 0"/>
              </a:avLst>
            </a:prstGeom>
            <a:solidFill>
              <a:srgbClr val="F8FBFA"/>
            </a:solidFill>
            <a:ln w="28575">
              <a:solidFill>
                <a:srgbClr val="D5E1DE"/>
              </a:solidFill>
              <a:prstDash val="solid"/>
            </a:ln>
          </p:spPr>
          <p:txBody>
            <a:bodyPr rtlCol="0" anchor="ctr">
              <a:noAutofit/>
            </a:bodyPr>
            <a:p>
              <a:pPr lvl="0" algn="l">
                <a:buClrTx/>
                <a:buSzTx/>
                <a:buFontTx/>
              </a:pPr>
              <a:r>
                <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注：</a:t>
              </a:r>
              <a:endPar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lvl="0" algn="l">
                <a:buClrTx/>
                <a:buSzTx/>
                <a:buFontTx/>
              </a:pPr>
              <a:r>
                <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1.</a:t>
              </a:r>
              <a:r>
                <a:rPr lang="zh-CN" alt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rPr>
                <a:t>既有建筑改造工程，具备条件的宜编制专篇并报审。</a:t>
              </a:r>
              <a:endParaRPr lang="en-US" sz="1400" dirty="0">
                <a:solidFill>
                  <a:srgbClr val="57706E"/>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cxnSp>
          <p:nvCxnSpPr>
            <p:cNvPr id="45" name="直接连接符 44"/>
            <p:cNvCxnSpPr/>
            <p:nvPr>
              <p:custDataLst>
                <p:tags r:id="rId17"/>
              </p:custDataLst>
            </p:nvPr>
          </p:nvCxnSpPr>
          <p:spPr>
            <a:xfrm>
              <a:off x="15941" y="3211"/>
              <a:ext cx="0" cy="4490"/>
            </a:xfrm>
            <a:prstGeom prst="line">
              <a:avLst/>
            </a:prstGeom>
            <a:ln w="19050" cap="flat" cmpd="sng" algn="ctr">
              <a:solidFill>
                <a:schemeClr val="tx1">
                  <a:lumMod val="50000"/>
                  <a:lumOff val="50000"/>
                </a:schemeClr>
              </a:solidFill>
              <a:prstDash val="dash"/>
              <a:miter lim="800000"/>
            </a:ln>
          </p:spPr>
          <p:style>
            <a:lnRef idx="0">
              <a:schemeClr val="accent1"/>
            </a:lnRef>
            <a:fillRef idx="0">
              <a:srgbClr val="FFFFFF"/>
            </a:fillRef>
            <a:effectRef idx="0">
              <a:srgbClr val="FFFFFF"/>
            </a:effectRef>
            <a:fontRef idx="minor">
              <a:schemeClr val="tx1"/>
            </a:fontRef>
          </p:style>
        </p:cxnSp>
        <p:sp>
          <p:nvSpPr>
            <p:cNvPr id="28" name="Shape 26"/>
            <p:cNvSpPr/>
            <p:nvPr/>
          </p:nvSpPr>
          <p:spPr>
            <a:xfrm>
              <a:off x="15624" y="4291"/>
              <a:ext cx="634" cy="634"/>
            </a:xfrm>
            <a:prstGeom prst="ellipse">
              <a:avLst/>
            </a:prstGeom>
            <a:solidFill>
              <a:schemeClr val="accent6">
                <a:lumMod val="20000"/>
                <a:lumOff val="80000"/>
              </a:schemeClr>
            </a:solidFill>
            <a:ln w="28575">
              <a:solidFill>
                <a:srgbClr val="6F8F8D"/>
              </a:solidFill>
              <a:prstDash val="solid"/>
            </a:ln>
          </p:spPr>
        </p:sp>
        <p:sp>
          <p:nvSpPr>
            <p:cNvPr id="46" name="Shape 26"/>
            <p:cNvSpPr/>
            <p:nvPr>
              <p:custDataLst>
                <p:tags r:id="rId18"/>
              </p:custDataLst>
            </p:nvPr>
          </p:nvSpPr>
          <p:spPr>
            <a:xfrm>
              <a:off x="13462" y="4291"/>
              <a:ext cx="634" cy="634"/>
            </a:xfrm>
            <a:prstGeom prst="ellipse">
              <a:avLst/>
            </a:prstGeom>
            <a:solidFill>
              <a:schemeClr val="accent6">
                <a:lumMod val="20000"/>
                <a:lumOff val="80000"/>
              </a:schemeClr>
            </a:solidFill>
            <a:ln w="28575">
              <a:solidFill>
                <a:srgbClr val="6F8F8D"/>
              </a:solidFill>
              <a:prstDash val="solid"/>
            </a:ln>
          </p:spPr>
        </p:sp>
      </p:grpSp>
      <p:sp>
        <p:nvSpPr>
          <p:cNvPr id="51" name="Shape 9"/>
          <p:cNvSpPr/>
          <p:nvPr>
            <p:custDataLst>
              <p:tags r:id="rId19"/>
            </p:custDataLst>
          </p:nvPr>
        </p:nvSpPr>
        <p:spPr>
          <a:xfrm>
            <a:off x="4114800" y="730250"/>
            <a:ext cx="3996690" cy="220345"/>
          </a:xfrm>
          <a:prstGeom prst="rect">
            <a:avLst/>
          </a:prstGeom>
          <a:solidFill>
            <a:srgbClr val="DDEAE6"/>
          </a:solidFill>
          <a:ln w="12700">
            <a:solidFill>
              <a:srgbClr val="DDEAE6"/>
            </a:solidFill>
            <a:prstDash val="solid"/>
          </a:ln>
        </p:spPr>
      </p:sp>
      <p:sp>
        <p:nvSpPr>
          <p:cNvPr id="53" name="Text 7"/>
          <p:cNvSpPr/>
          <p:nvPr>
            <p:custDataLst>
              <p:tags r:id="rId20"/>
            </p:custDataLst>
          </p:nvPr>
        </p:nvSpPr>
        <p:spPr>
          <a:xfrm>
            <a:off x="3703320" y="511048"/>
            <a:ext cx="4846320" cy="329184"/>
          </a:xfrm>
          <a:prstGeom prst="rect">
            <a:avLst/>
          </a:prstGeom>
          <a:noFill/>
        </p:spPr>
        <p:txBody>
          <a:bodyPr wrap="square" lIns="0" tIns="0" rIns="0" bIns="0" rtlCol="0" anchor="ctr"/>
          <a:p>
            <a:pPr marL="0" indent="0" algn="ctr">
              <a:buNone/>
            </a:pPr>
            <a:r>
              <a:rPr lang="zh-CN" altLang="en-US" sz="2800" b="1">
                <a:solidFill>
                  <a:srgbClr val="55797A"/>
                </a:solidFill>
                <a:effectLst/>
                <a:latin typeface="微软雅黑" panose="020B0503020204020204" pitchFamily="34" charset="-122"/>
                <a:ea typeface="微软雅黑" panose="020B0503020204020204" pitchFamily="34" charset="-122"/>
              </a:rPr>
              <a:t>关键时间节点和申报要求</a:t>
            </a:r>
            <a:endParaRPr lang="zh-CN" altLang="en-US" sz="2800" b="1">
              <a:solidFill>
                <a:srgbClr val="55797A"/>
              </a:solidFill>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48" name="组合 47"/>
          <p:cNvGrpSpPr/>
          <p:nvPr/>
        </p:nvGrpSpPr>
        <p:grpSpPr>
          <a:xfrm>
            <a:off x="3253105" y="1134745"/>
            <a:ext cx="5774690" cy="438785"/>
            <a:chOff x="5123" y="1787"/>
            <a:chExt cx="9094" cy="691"/>
          </a:xfrm>
        </p:grpSpPr>
        <p:sp>
          <p:nvSpPr>
            <p:cNvPr id="40" name="Shape 9"/>
            <p:cNvSpPr/>
            <p:nvPr>
              <p:custDataLst>
                <p:tags r:id="rId2"/>
              </p:custDataLst>
            </p:nvPr>
          </p:nvSpPr>
          <p:spPr>
            <a:xfrm>
              <a:off x="5131" y="2132"/>
              <a:ext cx="9080" cy="347"/>
            </a:xfrm>
            <a:prstGeom prst="rect">
              <a:avLst/>
            </a:prstGeom>
            <a:solidFill>
              <a:srgbClr val="DDEAE6"/>
            </a:solidFill>
            <a:ln w="12700">
              <a:solidFill>
                <a:srgbClr val="DDEAE6"/>
              </a:solidFill>
              <a:prstDash val="solid"/>
            </a:ln>
          </p:spPr>
        </p:sp>
        <p:sp>
          <p:nvSpPr>
            <p:cNvPr id="43" name="Text 7"/>
            <p:cNvSpPr/>
            <p:nvPr>
              <p:custDataLst>
                <p:tags r:id="rId3"/>
              </p:custDataLst>
            </p:nvPr>
          </p:nvSpPr>
          <p:spPr>
            <a:xfrm>
              <a:off x="5123" y="1787"/>
              <a:ext cx="9095" cy="518"/>
            </a:xfrm>
            <a:prstGeom prst="rect">
              <a:avLst/>
            </a:prstGeom>
            <a:noFill/>
          </p:spPr>
          <p:txBody>
            <a:bodyPr wrap="square" lIns="0" tIns="0" rIns="0" bIns="0" rtlCol="0" anchor="ctr"/>
            <a:p>
              <a:pPr marL="0" indent="0" algn="ctr">
                <a:buNone/>
              </a:pPr>
              <a:r>
                <a:rPr lang="zh-CN" altLang="en-US" sz="2800" b="1">
                  <a:solidFill>
                    <a:srgbClr val="55797A"/>
                  </a:solidFill>
                  <a:effectLst/>
                  <a:latin typeface="微软雅黑" panose="020B0503020204020204" pitchFamily="34" charset="-122"/>
                  <a:ea typeface="微软雅黑" panose="020B0503020204020204" pitchFamily="34" charset="-122"/>
                </a:rPr>
                <a:t>压实责任，确保各项要求落地见效</a:t>
              </a:r>
              <a:endParaRPr lang="zh-CN" altLang="en-US" sz="2800" b="1">
                <a:solidFill>
                  <a:srgbClr val="55797A"/>
                </a:solidFill>
                <a:effectLst/>
                <a:latin typeface="微软雅黑" panose="020B0503020204020204" pitchFamily="34" charset="-122"/>
                <a:ea typeface="微软雅黑" panose="020B0503020204020204" pitchFamily="34" charset="-122"/>
              </a:endParaRPr>
            </a:p>
          </p:txBody>
        </p:sp>
      </p:grpSp>
      <p:sp>
        <p:nvSpPr>
          <p:cNvPr id="46" name="圆角矩形 45"/>
          <p:cNvSpPr/>
          <p:nvPr/>
        </p:nvSpPr>
        <p:spPr>
          <a:xfrm>
            <a:off x="948690" y="1937385"/>
            <a:ext cx="10241280" cy="2679065"/>
          </a:xfrm>
          <a:prstGeom prst="roundRect">
            <a:avLst>
              <a:gd name="adj" fmla="val 9207"/>
            </a:avLst>
          </a:prstGeom>
          <a:solidFill>
            <a:srgbClr val="FFFFFF"/>
          </a:solidFill>
          <a:ln w="12700">
            <a:solidFill>
              <a:srgbClr val="D7E5E1"/>
            </a:solidFill>
            <a:prstDash val="solid"/>
          </a:ln>
        </p:spPr>
        <p:txBody>
          <a:bodyPr rtlCol="0" anchor="ctr"/>
          <a:p>
            <a:pPr algn="ctr">
              <a:lnSpc>
                <a:spcPct val="130000"/>
              </a:lnSpc>
              <a:spcBef>
                <a:spcPts val="0"/>
              </a:spcBef>
              <a:spcAft>
                <a:spcPts val="0"/>
              </a:spcAft>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建筑垃圾减量化与资源化利用管理工作是我市建筑垃圾全链条治理、</a:t>
            </a:r>
            <a:endPar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endParaRPr>
          </a:p>
          <a:p>
            <a:pPr algn="ctr">
              <a:lnSpc>
                <a:spcPct val="130000"/>
              </a:lnSpc>
              <a:spcBef>
                <a:spcPts val="0"/>
              </a:spcBef>
              <a:spcAft>
                <a:spcPts val="0"/>
              </a:spcAft>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推进城乡建设绿色低碳发展的关键任务，已纳入建设工程行业重点监管范围。</a:t>
            </a:r>
            <a:endPar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endParaRPr>
          </a:p>
          <a:p>
            <a:pPr algn="ctr">
              <a:lnSpc>
                <a:spcPct val="130000"/>
              </a:lnSpc>
              <a:spcBef>
                <a:spcPts val="0"/>
              </a:spcBef>
              <a:spcAft>
                <a:spcPts val="0"/>
              </a:spcAft>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各相关部门、单位务必高度重视，深刻把握此项工作的重要性与紧迫性，</a:t>
            </a:r>
            <a:endPar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endParaRPr>
          </a:p>
          <a:p>
            <a:pPr algn="ctr">
              <a:lnSpc>
                <a:spcPct val="130000"/>
              </a:lnSpc>
              <a:spcBef>
                <a:spcPts val="0"/>
              </a:spcBef>
              <a:spcAft>
                <a:spcPts val="0"/>
              </a:spcAft>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全面排查设计、审批环节存在的问题，深入开展自查自纠，坚持即知即改，立查立改，</a:t>
            </a:r>
            <a:endPar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endParaRPr>
          </a:p>
          <a:p>
            <a:pPr algn="ctr">
              <a:lnSpc>
                <a:spcPct val="130000"/>
              </a:lnSpc>
              <a:spcBef>
                <a:spcPts val="0"/>
              </a:spcBef>
              <a:spcAft>
                <a:spcPts val="0"/>
              </a:spcAft>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确保各项工作部署全面落地、精准执行。</a:t>
            </a:r>
            <a:endPar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49" name="Text 10"/>
          <p:cNvSpPr/>
          <p:nvPr>
            <p:custDataLst>
              <p:tags r:id="rId4"/>
            </p:custDataLst>
          </p:nvPr>
        </p:nvSpPr>
        <p:spPr>
          <a:xfrm>
            <a:off x="3337560" y="4768850"/>
            <a:ext cx="5394960" cy="772160"/>
          </a:xfrm>
          <a:prstGeom prst="rect">
            <a:avLst/>
          </a:prstGeom>
          <a:noFill/>
        </p:spPr>
        <p:txBody>
          <a:bodyPr wrap="square" lIns="0" tIns="0" rIns="0" bIns="0" rtlCol="0" anchor="ctr"/>
          <a:p>
            <a:pPr marL="0" indent="0" algn="ctr">
              <a:lnSpc>
                <a:spcPct val="150000"/>
              </a:lnSpc>
              <a:buNone/>
            </a:pPr>
            <a:r>
              <a:rPr lang="en-US" sz="1600" dirty="0">
                <a:solidFill>
                  <a:srgbClr val="86A09B"/>
                </a:solidFill>
                <a:latin typeface="微软雅黑" panose="020B0503020204020204" pitchFamily="34" charset="-122"/>
                <a:ea typeface="微软雅黑" panose="020B0503020204020204" pitchFamily="34" charset="-122"/>
                <a:cs typeface="微软雅黑" panose="020B0503020204020204" pitchFamily="34" charset="-120"/>
              </a:rPr>
              <a:t>杭州市</a:t>
            </a:r>
            <a:r>
              <a:rPr lang="zh-CN" altLang="en-US" sz="1600" dirty="0">
                <a:solidFill>
                  <a:srgbClr val="86A09B"/>
                </a:solidFill>
                <a:latin typeface="微软雅黑" panose="020B0503020204020204" pitchFamily="34" charset="-122"/>
                <a:ea typeface="微软雅黑" panose="020B0503020204020204" pitchFamily="34" charset="-122"/>
                <a:cs typeface="微软雅黑" panose="020B0503020204020204" pitchFamily="34" charset="-120"/>
              </a:rPr>
              <a:t>城乡建设发展研究院</a:t>
            </a:r>
            <a:r>
              <a:rPr lang="en-US" sz="1600" dirty="0">
                <a:solidFill>
                  <a:srgbClr val="86A09B"/>
                </a:solidFill>
                <a:latin typeface="微软雅黑" panose="020B0503020204020204" pitchFamily="34" charset="-122"/>
                <a:ea typeface="微软雅黑" panose="020B0503020204020204" pitchFamily="34" charset="-122"/>
                <a:cs typeface="微软雅黑" panose="020B0503020204020204" pitchFamily="34" charset="-120"/>
              </a:rPr>
              <a:t>   杨含悦  0571-85254158   </a:t>
            </a:r>
            <a:endParaRPr lang="en-US" sz="1600" dirty="0">
              <a:solidFill>
                <a:srgbClr val="86A09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ctr">
              <a:lnSpc>
                <a:spcPct val="150000"/>
              </a:lnSpc>
              <a:buNone/>
            </a:pPr>
            <a:r>
              <a:rPr lang="en-US" sz="1600" dirty="0">
                <a:solidFill>
                  <a:srgbClr val="86A09B"/>
                </a:solidFill>
                <a:latin typeface="微软雅黑" panose="020B0503020204020204" pitchFamily="34" charset="-122"/>
                <a:ea typeface="微软雅黑" panose="020B0503020204020204" pitchFamily="34" charset="-122"/>
                <a:cs typeface="微软雅黑" panose="020B0503020204020204" pitchFamily="34" charset="-120"/>
              </a:rPr>
              <a:t>2026年4月10日</a:t>
            </a:r>
            <a:endParaRPr lang="en-US" sz="1600" dirty="0">
              <a:solidFill>
                <a:srgbClr val="86A09B"/>
              </a:solidFill>
              <a:latin typeface="微软雅黑" panose="020B0503020204020204" pitchFamily="34" charset="-122"/>
              <a:ea typeface="微软雅黑" panose="020B0503020204020204" pitchFamily="34" charset="-122"/>
              <a:cs typeface="微软雅黑" panose="020B0503020204020204" pitchFamily="34"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4556760" y="1130935"/>
            <a:ext cx="3065780" cy="1109980"/>
            <a:chOff x="7133" y="3485"/>
            <a:chExt cx="4828" cy="1748"/>
          </a:xfrm>
        </p:grpSpPr>
        <p:sp>
          <p:nvSpPr>
            <p:cNvPr id="27" name="矩形 26"/>
            <p:cNvSpPr/>
            <p:nvPr>
              <p:custDataLst>
                <p:tags r:id="rId2"/>
              </p:custDataLst>
            </p:nvPr>
          </p:nvSpPr>
          <p:spPr>
            <a:xfrm>
              <a:off x="7964" y="4725"/>
              <a:ext cx="3168" cy="3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custDataLst>
                <p:tags r:id="rId3"/>
              </p:custDataLst>
            </p:nvPr>
          </p:nvSpPr>
          <p:spPr>
            <a:xfrm>
              <a:off x="7133" y="3485"/>
              <a:ext cx="4829" cy="1113"/>
            </a:xfrm>
            <a:prstGeom prst="rect">
              <a:avLst/>
            </a:prstGeom>
            <a:noFill/>
          </p:spPr>
          <p:txBody>
            <a:bodyPr wrap="square" rtlCol="0">
              <a:spAutoFit/>
            </a:bodyPr>
            <a:p>
              <a:pPr algn="ctr"/>
              <a:r>
                <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rPr>
                <a:t>CONTENTS</a:t>
              </a:r>
              <a:endPar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sp>
          <p:nvSpPr>
            <p:cNvPr id="29" name="文本框 28"/>
            <p:cNvSpPr txBox="1"/>
            <p:nvPr>
              <p:custDataLst>
                <p:tags r:id="rId4"/>
              </p:custDataLst>
            </p:nvPr>
          </p:nvSpPr>
          <p:spPr>
            <a:xfrm>
              <a:off x="7896" y="3635"/>
              <a:ext cx="3303" cy="1598"/>
            </a:xfrm>
            <a:prstGeom prst="rect">
              <a:avLst/>
            </a:prstGeom>
            <a:noFill/>
          </p:spPr>
          <p:txBody>
            <a:bodyPr wrap="square" rtlCol="0">
              <a:spAutoFit/>
            </a:bodyPr>
            <a:p>
              <a:pPr algn="ctr"/>
              <a:r>
                <a:rPr lang="zh-CN" altLang="en-US" sz="6000" b="1">
                  <a:solidFill>
                    <a:srgbClr val="55797A"/>
                  </a:solidFill>
                  <a:effectLst/>
                  <a:latin typeface="微软雅黑" panose="020B0503020204020204" pitchFamily="34" charset="-122"/>
                  <a:ea typeface="微软雅黑" panose="020B0503020204020204" pitchFamily="34" charset="-122"/>
                  <a:sym typeface="+mn-ea"/>
                </a:rPr>
                <a:t>目录</a:t>
              </a:r>
              <a:endParaRPr lang="zh-CN" altLang="en-US" sz="6000" b="1">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54" name="文本框 53"/>
          <p:cNvSpPr txBox="1"/>
          <p:nvPr>
            <p:custDataLst>
              <p:tags r:id="rId5"/>
            </p:custDataLst>
          </p:nvPr>
        </p:nvSpPr>
        <p:spPr>
          <a:xfrm>
            <a:off x="789305" y="4545330"/>
            <a:ext cx="2771140" cy="368300"/>
          </a:xfrm>
          <a:prstGeom prst="rect">
            <a:avLst/>
          </a:prstGeom>
          <a:noFill/>
        </p:spPr>
        <p:txBody>
          <a:bodyPr wrap="square" rtlCol="0" anchor="ctr" anchorCtr="0">
            <a:spAutoFit/>
          </a:bodyPr>
          <a:p>
            <a:pPr algn="ctr"/>
            <a:r>
              <a:rPr lang="zh-CN" altLang="en-US" b="1">
                <a:solidFill>
                  <a:srgbClr val="55797A"/>
                </a:solidFill>
                <a:effectLst/>
                <a:latin typeface="微软雅黑" panose="020B0503020204020204" pitchFamily="34" charset="-122"/>
                <a:ea typeface="微软雅黑" panose="020B0503020204020204" pitchFamily="34" charset="-122"/>
                <a:sym typeface="+mn-ea"/>
              </a:rPr>
              <a:t>目标及适用范围</a:t>
            </a:r>
            <a:endParaRPr lang="zh-CN" altLang="en-US" b="1">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56" name="组合 55"/>
          <p:cNvGrpSpPr/>
          <p:nvPr/>
        </p:nvGrpSpPr>
        <p:grpSpPr>
          <a:xfrm rot="0">
            <a:off x="1657350" y="3253105"/>
            <a:ext cx="1059180" cy="1059180"/>
            <a:chOff x="2811" y="5565"/>
            <a:chExt cx="1668" cy="1668"/>
          </a:xfrm>
        </p:grpSpPr>
        <p:sp>
          <p:nvSpPr>
            <p:cNvPr id="57" name="椭圆 56"/>
            <p:cNvSpPr/>
            <p:nvPr>
              <p:custDataLst>
                <p:tags r:id="rId6"/>
              </p:custDataLst>
            </p:nvPr>
          </p:nvSpPr>
          <p:spPr>
            <a:xfrm>
              <a:off x="2811" y="5565"/>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Camille5"/>
            <p:cNvSpPr>
              <a:spLocks noEditPoints="1"/>
            </p:cNvSpPr>
            <p:nvPr>
              <p:custDataLst>
                <p:tags r:id="rId7"/>
              </p:custDataLst>
            </p:nvPr>
          </p:nvSpPr>
          <p:spPr bwMode="auto">
            <a:xfrm>
              <a:off x="3246" y="6040"/>
              <a:ext cx="799" cy="719"/>
            </a:xfrm>
            <a:custGeom>
              <a:avLst/>
              <a:gdLst>
                <a:gd name="T0" fmla="*/ 83 w 123"/>
                <a:gd name="T1" fmla="*/ 35 h 107"/>
                <a:gd name="T2" fmla="*/ 41 w 123"/>
                <a:gd name="T3" fmla="*/ 50 h 107"/>
                <a:gd name="T4" fmla="*/ 33 w 123"/>
                <a:gd name="T5" fmla="*/ 50 h 107"/>
                <a:gd name="T6" fmla="*/ 49 w 123"/>
                <a:gd name="T7" fmla="*/ 73 h 107"/>
                <a:gd name="T8" fmla="*/ 52 w 123"/>
                <a:gd name="T9" fmla="*/ 75 h 107"/>
                <a:gd name="T10" fmla="*/ 55 w 123"/>
                <a:gd name="T11" fmla="*/ 76 h 107"/>
                <a:gd name="T12" fmla="*/ 59 w 123"/>
                <a:gd name="T13" fmla="*/ 74 h 107"/>
                <a:gd name="T14" fmla="*/ 91 w 123"/>
                <a:gd name="T15" fmla="*/ 43 h 107"/>
                <a:gd name="T16" fmla="*/ 87 w 123"/>
                <a:gd name="T17" fmla="*/ 33 h 107"/>
                <a:gd name="T18" fmla="*/ 7 w 123"/>
                <a:gd name="T19" fmla="*/ 94 h 107"/>
                <a:gd name="T20" fmla="*/ 17 w 123"/>
                <a:gd name="T21" fmla="*/ 101 h 107"/>
                <a:gd name="T22" fmla="*/ 106 w 123"/>
                <a:gd name="T23" fmla="*/ 101 h 107"/>
                <a:gd name="T24" fmla="*/ 116 w 123"/>
                <a:gd name="T25" fmla="*/ 94 h 107"/>
                <a:gd name="T26" fmla="*/ 106 w 123"/>
                <a:gd name="T27" fmla="*/ 101 h 107"/>
                <a:gd name="T28" fmla="*/ 7 w 123"/>
                <a:gd name="T29" fmla="*/ 77 h 107"/>
                <a:gd name="T30" fmla="*/ 17 w 123"/>
                <a:gd name="T31" fmla="*/ 84 h 107"/>
                <a:gd name="T32" fmla="*/ 106 w 123"/>
                <a:gd name="T33" fmla="*/ 84 h 107"/>
                <a:gd name="T34" fmla="*/ 116 w 123"/>
                <a:gd name="T35" fmla="*/ 77 h 107"/>
                <a:gd name="T36" fmla="*/ 106 w 123"/>
                <a:gd name="T37" fmla="*/ 84 h 107"/>
                <a:gd name="T38" fmla="*/ 7 w 123"/>
                <a:gd name="T39" fmla="*/ 59 h 107"/>
                <a:gd name="T40" fmla="*/ 17 w 123"/>
                <a:gd name="T41" fmla="*/ 67 h 107"/>
                <a:gd name="T42" fmla="*/ 106 w 123"/>
                <a:gd name="T43" fmla="*/ 67 h 107"/>
                <a:gd name="T44" fmla="*/ 116 w 123"/>
                <a:gd name="T45" fmla="*/ 59 h 107"/>
                <a:gd name="T46" fmla="*/ 106 w 123"/>
                <a:gd name="T47" fmla="*/ 67 h 107"/>
                <a:gd name="T48" fmla="*/ 7 w 123"/>
                <a:gd name="T49" fmla="*/ 42 h 107"/>
                <a:gd name="T50" fmla="*/ 17 w 123"/>
                <a:gd name="T51" fmla="*/ 50 h 107"/>
                <a:gd name="T52" fmla="*/ 106 w 123"/>
                <a:gd name="T53" fmla="*/ 50 h 107"/>
                <a:gd name="T54" fmla="*/ 116 w 123"/>
                <a:gd name="T55" fmla="*/ 42 h 107"/>
                <a:gd name="T56" fmla="*/ 106 w 123"/>
                <a:gd name="T57" fmla="*/ 50 h 107"/>
                <a:gd name="T58" fmla="*/ 7 w 123"/>
                <a:gd name="T59" fmla="*/ 25 h 107"/>
                <a:gd name="T60" fmla="*/ 17 w 123"/>
                <a:gd name="T61" fmla="*/ 32 h 107"/>
                <a:gd name="T62" fmla="*/ 106 w 123"/>
                <a:gd name="T63" fmla="*/ 32 h 107"/>
                <a:gd name="T64" fmla="*/ 116 w 123"/>
                <a:gd name="T65" fmla="*/ 25 h 107"/>
                <a:gd name="T66" fmla="*/ 106 w 123"/>
                <a:gd name="T67" fmla="*/ 32 h 107"/>
                <a:gd name="T68" fmla="*/ 24 w 123"/>
                <a:gd name="T69" fmla="*/ 78 h 107"/>
                <a:gd name="T70" fmla="*/ 29 w 123"/>
                <a:gd name="T71" fmla="*/ 23 h 107"/>
                <a:gd name="T72" fmla="*/ 98 w 123"/>
                <a:gd name="T73" fmla="*/ 28 h 107"/>
                <a:gd name="T74" fmla="*/ 93 w 123"/>
                <a:gd name="T75" fmla="*/ 83 h 107"/>
                <a:gd name="T76" fmla="*/ 7 w 123"/>
                <a:gd name="T77" fmla="*/ 15 h 107"/>
                <a:gd name="T78" fmla="*/ 17 w 123"/>
                <a:gd name="T79" fmla="*/ 8 h 107"/>
                <a:gd name="T80" fmla="*/ 7 w 123"/>
                <a:gd name="T81" fmla="*/ 15 h 107"/>
                <a:gd name="T82" fmla="*/ 106 w 123"/>
                <a:gd name="T83" fmla="*/ 8 h 107"/>
                <a:gd name="T84" fmla="*/ 116 w 123"/>
                <a:gd name="T85" fmla="*/ 15 h 107"/>
                <a:gd name="T86" fmla="*/ 122 w 123"/>
                <a:gd name="T87" fmla="*/ 0 h 107"/>
                <a:gd name="T88" fmla="*/ 98 w 123"/>
                <a:gd name="T89" fmla="*/ 1 h 107"/>
                <a:gd name="T90" fmla="*/ 93 w 123"/>
                <a:gd name="T91" fmla="*/ 14 h 107"/>
                <a:gd name="T92" fmla="*/ 24 w 123"/>
                <a:gd name="T93" fmla="*/ 9 h 107"/>
                <a:gd name="T94" fmla="*/ 23 w 123"/>
                <a:gd name="T95" fmla="*/ 0 h 107"/>
                <a:gd name="T96" fmla="*/ 0 w 123"/>
                <a:gd name="T97" fmla="*/ 1 h 107"/>
                <a:gd name="T98" fmla="*/ 1 w 123"/>
                <a:gd name="T99" fmla="*/ 107 h 107"/>
                <a:gd name="T100" fmla="*/ 24 w 123"/>
                <a:gd name="T101" fmla="*/ 105 h 107"/>
                <a:gd name="T102" fmla="*/ 29 w 123"/>
                <a:gd name="T103" fmla="*/ 92 h 107"/>
                <a:gd name="T104" fmla="*/ 98 w 123"/>
                <a:gd name="T105" fmla="*/ 97 h 107"/>
                <a:gd name="T106" fmla="*/ 99 w 123"/>
                <a:gd name="T107" fmla="*/ 107 h 107"/>
                <a:gd name="T108" fmla="*/ 123 w 123"/>
                <a:gd name="T109" fmla="*/ 105 h 107"/>
                <a:gd name="T110" fmla="*/ 122 w 123"/>
                <a:gd name="T11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07">
                  <a:moveTo>
                    <a:pt x="87" y="33"/>
                  </a:moveTo>
                  <a:cubicBezTo>
                    <a:pt x="86" y="33"/>
                    <a:pt x="84" y="34"/>
                    <a:pt x="83" y="35"/>
                  </a:cubicBezTo>
                  <a:cubicBezTo>
                    <a:pt x="55" y="62"/>
                    <a:pt x="55" y="62"/>
                    <a:pt x="55" y="62"/>
                  </a:cubicBezTo>
                  <a:cubicBezTo>
                    <a:pt x="41" y="50"/>
                    <a:pt x="41" y="50"/>
                    <a:pt x="41" y="50"/>
                  </a:cubicBezTo>
                  <a:cubicBezTo>
                    <a:pt x="40" y="49"/>
                    <a:pt x="38" y="48"/>
                    <a:pt x="37" y="48"/>
                  </a:cubicBezTo>
                  <a:cubicBezTo>
                    <a:pt x="36" y="48"/>
                    <a:pt x="34" y="49"/>
                    <a:pt x="33" y="50"/>
                  </a:cubicBezTo>
                  <a:cubicBezTo>
                    <a:pt x="31" y="52"/>
                    <a:pt x="31" y="56"/>
                    <a:pt x="33" y="58"/>
                  </a:cubicBezTo>
                  <a:cubicBezTo>
                    <a:pt x="49" y="73"/>
                    <a:pt x="49" y="73"/>
                    <a:pt x="49" y="73"/>
                  </a:cubicBezTo>
                  <a:cubicBezTo>
                    <a:pt x="49" y="73"/>
                    <a:pt x="50" y="74"/>
                    <a:pt x="50" y="74"/>
                  </a:cubicBezTo>
                  <a:cubicBezTo>
                    <a:pt x="51" y="75"/>
                    <a:pt x="51" y="75"/>
                    <a:pt x="52" y="75"/>
                  </a:cubicBezTo>
                  <a:cubicBezTo>
                    <a:pt x="53" y="76"/>
                    <a:pt x="54" y="76"/>
                    <a:pt x="55" y="76"/>
                  </a:cubicBezTo>
                  <a:cubicBezTo>
                    <a:pt x="55" y="76"/>
                    <a:pt x="55" y="76"/>
                    <a:pt x="55" y="76"/>
                  </a:cubicBezTo>
                  <a:cubicBezTo>
                    <a:pt x="56" y="76"/>
                    <a:pt x="57" y="75"/>
                    <a:pt x="57" y="75"/>
                  </a:cubicBezTo>
                  <a:cubicBezTo>
                    <a:pt x="58" y="75"/>
                    <a:pt x="59" y="74"/>
                    <a:pt x="59" y="74"/>
                  </a:cubicBezTo>
                  <a:cubicBezTo>
                    <a:pt x="60" y="74"/>
                    <a:pt x="60" y="73"/>
                    <a:pt x="60" y="73"/>
                  </a:cubicBezTo>
                  <a:cubicBezTo>
                    <a:pt x="91" y="43"/>
                    <a:pt x="91" y="43"/>
                    <a:pt x="91" y="43"/>
                  </a:cubicBezTo>
                  <a:cubicBezTo>
                    <a:pt x="93" y="41"/>
                    <a:pt x="93" y="38"/>
                    <a:pt x="91" y="35"/>
                  </a:cubicBezTo>
                  <a:cubicBezTo>
                    <a:pt x="90" y="34"/>
                    <a:pt x="89" y="33"/>
                    <a:pt x="87" y="33"/>
                  </a:cubicBezTo>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29" y="83"/>
                  </a:moveTo>
                  <a:cubicBezTo>
                    <a:pt x="27" y="83"/>
                    <a:pt x="24" y="81"/>
                    <a:pt x="24" y="78"/>
                  </a:cubicBezTo>
                  <a:cubicBezTo>
                    <a:pt x="24" y="28"/>
                    <a:pt x="24" y="28"/>
                    <a:pt x="24" y="28"/>
                  </a:cubicBezTo>
                  <a:cubicBezTo>
                    <a:pt x="24" y="25"/>
                    <a:pt x="27" y="23"/>
                    <a:pt x="29" y="23"/>
                  </a:cubicBezTo>
                  <a:cubicBezTo>
                    <a:pt x="93" y="23"/>
                    <a:pt x="93" y="23"/>
                    <a:pt x="93" y="23"/>
                  </a:cubicBezTo>
                  <a:cubicBezTo>
                    <a:pt x="96" y="23"/>
                    <a:pt x="98" y="25"/>
                    <a:pt x="98" y="28"/>
                  </a:cubicBezTo>
                  <a:cubicBezTo>
                    <a:pt x="98" y="78"/>
                    <a:pt x="98" y="78"/>
                    <a:pt x="98" y="78"/>
                  </a:cubicBezTo>
                  <a:cubicBezTo>
                    <a:pt x="98" y="81"/>
                    <a:pt x="96" y="83"/>
                    <a:pt x="93" y="83"/>
                  </a:cubicBezTo>
                  <a:cubicBezTo>
                    <a:pt x="29" y="83"/>
                    <a:pt x="29" y="83"/>
                    <a:pt x="29"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2" y="0"/>
                  </a:moveTo>
                  <a:cubicBezTo>
                    <a:pt x="99" y="0"/>
                    <a:pt x="99" y="0"/>
                    <a:pt x="99" y="0"/>
                  </a:cubicBezTo>
                  <a:cubicBezTo>
                    <a:pt x="99" y="0"/>
                    <a:pt x="98" y="1"/>
                    <a:pt x="98" y="1"/>
                  </a:cubicBezTo>
                  <a:cubicBezTo>
                    <a:pt x="98" y="9"/>
                    <a:pt x="98" y="9"/>
                    <a:pt x="98" y="9"/>
                  </a:cubicBezTo>
                  <a:cubicBezTo>
                    <a:pt x="98" y="11"/>
                    <a:pt x="96" y="14"/>
                    <a:pt x="93" y="14"/>
                  </a:cubicBezTo>
                  <a:cubicBezTo>
                    <a:pt x="29" y="14"/>
                    <a:pt x="29" y="14"/>
                    <a:pt x="29" y="14"/>
                  </a:cubicBezTo>
                  <a:cubicBezTo>
                    <a:pt x="27" y="14"/>
                    <a:pt x="24" y="11"/>
                    <a:pt x="24" y="9"/>
                  </a:cubicBezTo>
                  <a:cubicBezTo>
                    <a:pt x="24" y="1"/>
                    <a:pt x="24" y="1"/>
                    <a:pt x="24" y="1"/>
                  </a:cubicBezTo>
                  <a:cubicBezTo>
                    <a:pt x="24" y="1"/>
                    <a:pt x="24" y="0"/>
                    <a:pt x="23" y="0"/>
                  </a:cubicBezTo>
                  <a:cubicBezTo>
                    <a:pt x="1" y="0"/>
                    <a:pt x="1" y="0"/>
                    <a:pt x="1" y="0"/>
                  </a:cubicBezTo>
                  <a:cubicBezTo>
                    <a:pt x="1" y="0"/>
                    <a:pt x="0" y="1"/>
                    <a:pt x="0" y="1"/>
                  </a:cubicBezTo>
                  <a:cubicBezTo>
                    <a:pt x="0" y="105"/>
                    <a:pt x="0" y="105"/>
                    <a:pt x="0" y="105"/>
                  </a:cubicBezTo>
                  <a:cubicBezTo>
                    <a:pt x="0" y="106"/>
                    <a:pt x="1" y="107"/>
                    <a:pt x="1" y="107"/>
                  </a:cubicBezTo>
                  <a:cubicBezTo>
                    <a:pt x="23" y="107"/>
                    <a:pt x="23" y="107"/>
                    <a:pt x="23" y="107"/>
                  </a:cubicBezTo>
                  <a:cubicBezTo>
                    <a:pt x="24" y="107"/>
                    <a:pt x="24" y="106"/>
                    <a:pt x="24" y="105"/>
                  </a:cubicBezTo>
                  <a:cubicBezTo>
                    <a:pt x="24" y="97"/>
                    <a:pt x="24" y="97"/>
                    <a:pt x="24" y="97"/>
                  </a:cubicBezTo>
                  <a:cubicBezTo>
                    <a:pt x="24" y="95"/>
                    <a:pt x="27" y="92"/>
                    <a:pt x="29" y="92"/>
                  </a:cubicBezTo>
                  <a:cubicBezTo>
                    <a:pt x="93" y="92"/>
                    <a:pt x="93" y="92"/>
                    <a:pt x="93" y="92"/>
                  </a:cubicBezTo>
                  <a:cubicBezTo>
                    <a:pt x="96" y="92"/>
                    <a:pt x="98" y="95"/>
                    <a:pt x="98" y="97"/>
                  </a:cubicBezTo>
                  <a:cubicBezTo>
                    <a:pt x="98" y="105"/>
                    <a:pt x="98" y="105"/>
                    <a:pt x="98" y="105"/>
                  </a:cubicBezTo>
                  <a:cubicBezTo>
                    <a:pt x="98" y="106"/>
                    <a:pt x="99" y="107"/>
                    <a:pt x="99" y="107"/>
                  </a:cubicBezTo>
                  <a:cubicBezTo>
                    <a:pt x="122" y="107"/>
                    <a:pt x="122" y="107"/>
                    <a:pt x="122" y="107"/>
                  </a:cubicBezTo>
                  <a:cubicBezTo>
                    <a:pt x="123" y="107"/>
                    <a:pt x="123" y="106"/>
                    <a:pt x="123" y="105"/>
                  </a:cubicBezTo>
                  <a:cubicBezTo>
                    <a:pt x="123" y="1"/>
                    <a:pt x="123" y="1"/>
                    <a:pt x="123" y="1"/>
                  </a:cubicBezTo>
                  <a:cubicBezTo>
                    <a:pt x="123" y="1"/>
                    <a:pt x="123" y="0"/>
                    <a:pt x="122" y="0"/>
                  </a:cubicBezTo>
                </a:path>
              </a:pathLst>
            </a:custGeom>
            <a:solidFill>
              <a:srgbClr val="55797A"/>
            </a:solidFill>
            <a:ln>
              <a:noFill/>
            </a:ln>
          </p:spPr>
        </p:sp>
      </p:grpSp>
      <p:sp>
        <p:nvSpPr>
          <p:cNvPr id="60" name="文本框 59"/>
          <p:cNvSpPr txBox="1"/>
          <p:nvPr>
            <p:custDataLst>
              <p:tags r:id="rId8"/>
            </p:custDataLst>
          </p:nvPr>
        </p:nvSpPr>
        <p:spPr>
          <a:xfrm>
            <a:off x="6110605" y="4545330"/>
            <a:ext cx="2239010" cy="368300"/>
          </a:xfrm>
          <a:prstGeom prst="rect">
            <a:avLst/>
          </a:prstGeom>
          <a:noFill/>
        </p:spPr>
        <p:txBody>
          <a:bodyPr wrap="square" rtlCol="0" anchor="ctr" anchorCtr="0">
            <a:spAutoFit/>
          </a:bodyPr>
          <a:p>
            <a:pPr algn="ctr"/>
            <a:r>
              <a:rPr lang="zh-CN" altLang="en-US" sz="1800" b="1">
                <a:solidFill>
                  <a:srgbClr val="55797A"/>
                </a:solidFill>
                <a:effectLst/>
                <a:latin typeface="微软雅黑" panose="020B0503020204020204" pitchFamily="34" charset="-122"/>
                <a:ea typeface="微软雅黑" panose="020B0503020204020204" pitchFamily="34" charset="-122"/>
                <a:sym typeface="+mn-ea"/>
              </a:rPr>
              <a:t>重点环节管控</a:t>
            </a:r>
            <a:endParaRPr lang="zh-CN" altLang="en-US" sz="1800" b="1">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62" name="组合 61"/>
          <p:cNvGrpSpPr/>
          <p:nvPr/>
        </p:nvGrpSpPr>
        <p:grpSpPr>
          <a:xfrm rot="0">
            <a:off x="6699885" y="3253105"/>
            <a:ext cx="1059180" cy="1059180"/>
            <a:chOff x="10574" y="5409"/>
            <a:chExt cx="1668" cy="1668"/>
          </a:xfrm>
        </p:grpSpPr>
        <p:sp>
          <p:nvSpPr>
            <p:cNvPr id="63" name="椭圆 62"/>
            <p:cNvSpPr/>
            <p:nvPr>
              <p:custDataLst>
                <p:tags r:id="rId9"/>
              </p:custDataLst>
            </p:nvPr>
          </p:nvSpPr>
          <p:spPr>
            <a:xfrm>
              <a:off x="10574" y="5409"/>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Camille8"/>
            <p:cNvSpPr/>
            <p:nvPr>
              <p:custDataLst>
                <p:tags r:id="rId10"/>
              </p:custDataLst>
            </p:nvPr>
          </p:nvSpPr>
          <p:spPr>
            <a:xfrm>
              <a:off x="11000" y="5760"/>
              <a:ext cx="818" cy="967"/>
            </a:xfrm>
            <a:custGeom>
              <a:avLst/>
              <a:gdLst/>
              <a:ahLst/>
              <a:cxnLst>
                <a:cxn ang="0">
                  <a:pos x="74566864" y="46602108"/>
                </a:cxn>
                <a:cxn ang="0">
                  <a:pos x="74566864" y="46602108"/>
                </a:cxn>
                <a:cxn ang="0">
                  <a:pos x="84052302" y="4712612"/>
                </a:cxn>
                <a:cxn ang="0">
                  <a:pos x="53751402" y="35082584"/>
                </a:cxn>
                <a:cxn ang="0">
                  <a:pos x="25821860" y="60478229"/>
                </a:cxn>
                <a:cxn ang="0">
                  <a:pos x="25821860" y="104724323"/>
                </a:cxn>
                <a:cxn ang="0">
                  <a:pos x="81680943" y="120956459"/>
                </a:cxn>
                <a:cxn ang="0">
                  <a:pos x="102759500" y="58121632"/>
                </a:cxn>
                <a:cxn ang="0">
                  <a:pos x="74566864" y="46602108"/>
                </a:cxn>
                <a:cxn ang="0">
                  <a:pos x="18707782" y="46602108"/>
                </a:cxn>
                <a:cxn ang="0">
                  <a:pos x="18707782" y="46602108"/>
                </a:cxn>
                <a:cxn ang="0">
                  <a:pos x="0" y="67285141"/>
                </a:cxn>
                <a:cxn ang="0">
                  <a:pos x="0" y="97393399"/>
                </a:cxn>
                <a:cxn ang="0">
                  <a:pos x="18707782" y="118599862"/>
                </a:cxn>
                <a:cxn ang="0">
                  <a:pos x="11593118" y="104724323"/>
                </a:cxn>
                <a:cxn ang="0">
                  <a:pos x="11593118" y="62834244"/>
                </a:cxn>
                <a:cxn ang="0">
                  <a:pos x="18707782" y="46602108"/>
                </a:cxn>
              </a:cxnLst>
              <a:rect l="0" t="0" r="0" b="0"/>
              <a:pathLst>
                <a:path w="391" h="463">
                  <a:moveTo>
                    <a:pt x="283" y="178"/>
                  </a:moveTo>
                  <a:lnTo>
                    <a:pt x="283" y="178"/>
                  </a:lnTo>
                  <a:cubicBezTo>
                    <a:pt x="283" y="169"/>
                    <a:pt x="373" y="89"/>
                    <a:pt x="319" y="18"/>
                  </a:cubicBezTo>
                  <a:cubicBezTo>
                    <a:pt x="310" y="0"/>
                    <a:pt x="266" y="98"/>
                    <a:pt x="204" y="134"/>
                  </a:cubicBezTo>
                  <a:cubicBezTo>
                    <a:pt x="169" y="160"/>
                    <a:pt x="98" y="204"/>
                    <a:pt x="98" y="231"/>
                  </a:cubicBezTo>
                  <a:cubicBezTo>
                    <a:pt x="98" y="400"/>
                    <a:pt x="98" y="400"/>
                    <a:pt x="98" y="400"/>
                  </a:cubicBezTo>
                  <a:cubicBezTo>
                    <a:pt x="98" y="435"/>
                    <a:pt x="213" y="462"/>
                    <a:pt x="310" y="462"/>
                  </a:cubicBezTo>
                  <a:cubicBezTo>
                    <a:pt x="345" y="462"/>
                    <a:pt x="390" y="249"/>
                    <a:pt x="390" y="222"/>
                  </a:cubicBezTo>
                  <a:cubicBezTo>
                    <a:pt x="390" y="187"/>
                    <a:pt x="292" y="187"/>
                    <a:pt x="283" y="178"/>
                  </a:cubicBezTo>
                  <a:close/>
                  <a:moveTo>
                    <a:pt x="71" y="178"/>
                  </a:moveTo>
                  <a:lnTo>
                    <a:pt x="71" y="178"/>
                  </a:lnTo>
                  <a:cubicBezTo>
                    <a:pt x="54" y="178"/>
                    <a:pt x="0" y="187"/>
                    <a:pt x="0" y="257"/>
                  </a:cubicBezTo>
                  <a:cubicBezTo>
                    <a:pt x="0" y="372"/>
                    <a:pt x="0" y="372"/>
                    <a:pt x="0" y="372"/>
                  </a:cubicBezTo>
                  <a:cubicBezTo>
                    <a:pt x="0" y="444"/>
                    <a:pt x="54" y="453"/>
                    <a:pt x="71" y="453"/>
                  </a:cubicBezTo>
                  <a:cubicBezTo>
                    <a:pt x="89" y="453"/>
                    <a:pt x="44" y="435"/>
                    <a:pt x="44" y="400"/>
                  </a:cubicBezTo>
                  <a:cubicBezTo>
                    <a:pt x="44" y="240"/>
                    <a:pt x="44" y="240"/>
                    <a:pt x="44" y="240"/>
                  </a:cubicBezTo>
                  <a:cubicBezTo>
                    <a:pt x="44" y="196"/>
                    <a:pt x="89" y="178"/>
                    <a:pt x="71" y="178"/>
                  </a:cubicBezTo>
                  <a:close/>
                </a:path>
              </a:pathLst>
            </a:custGeom>
            <a:solidFill>
              <a:srgbClr val="55797A"/>
            </a:solidFill>
            <a:ln>
              <a:noFill/>
            </a:ln>
          </p:spPr>
        </p:sp>
      </p:grpSp>
      <p:sp>
        <p:nvSpPr>
          <p:cNvPr id="66" name="文本框 65"/>
          <p:cNvSpPr txBox="1"/>
          <p:nvPr>
            <p:custDataLst>
              <p:tags r:id="rId11"/>
            </p:custDataLst>
          </p:nvPr>
        </p:nvSpPr>
        <p:spPr>
          <a:xfrm>
            <a:off x="8219440" y="4556760"/>
            <a:ext cx="2833370" cy="368300"/>
          </a:xfrm>
          <a:prstGeom prst="rect">
            <a:avLst/>
          </a:prstGeom>
          <a:noFill/>
        </p:spPr>
        <p:txBody>
          <a:bodyPr wrap="square" rtlCol="0" anchor="ctr" anchorCtr="0">
            <a:spAutoFit/>
          </a:bodyPr>
          <a:p>
            <a:pPr algn="ctr"/>
            <a:r>
              <a:rPr lang="zh-CN" altLang="en-US" sz="1800" b="1">
                <a:solidFill>
                  <a:srgbClr val="55797A"/>
                </a:solidFill>
                <a:effectLst/>
                <a:latin typeface="微软雅黑" panose="020B0503020204020204" pitchFamily="34" charset="-122"/>
                <a:ea typeface="微软雅黑" panose="020B0503020204020204" pitchFamily="34" charset="-122"/>
                <a:sym typeface="+mn-ea"/>
              </a:rPr>
              <a:t>工作落实要求</a:t>
            </a:r>
            <a:endParaRPr lang="zh-CN" altLang="en-US" sz="1800" b="1">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68" name="组合 67"/>
          <p:cNvGrpSpPr/>
          <p:nvPr/>
        </p:nvGrpSpPr>
        <p:grpSpPr>
          <a:xfrm rot="0">
            <a:off x="9106535" y="3256915"/>
            <a:ext cx="1059180" cy="1059180"/>
            <a:chOff x="14734" y="5366"/>
            <a:chExt cx="1668" cy="1668"/>
          </a:xfrm>
        </p:grpSpPr>
        <p:sp>
          <p:nvSpPr>
            <p:cNvPr id="69" name="椭圆 68"/>
            <p:cNvSpPr/>
            <p:nvPr>
              <p:custDataLst>
                <p:tags r:id="rId12"/>
              </p:custDataLst>
            </p:nvPr>
          </p:nvSpPr>
          <p:spPr>
            <a:xfrm>
              <a:off x="14734" y="5366"/>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Camille18"/>
            <p:cNvSpPr/>
            <p:nvPr>
              <p:custDataLst>
                <p:tags r:id="rId13"/>
              </p:custDataLst>
            </p:nvPr>
          </p:nvSpPr>
          <p:spPr bwMode="auto">
            <a:xfrm>
              <a:off x="15129" y="5762"/>
              <a:ext cx="880" cy="87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55797A"/>
            </a:solidFill>
            <a:ln>
              <a:noFill/>
            </a:ln>
            <a:effectLst/>
          </p:spPr>
          <p:txBody>
            <a:bodyPr lIns="19050" tIns="19050" rIns="19050" bIns="19050" anchor="ctr"/>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汉仪中宋S" panose="00020600040101010101" charset="-122"/>
                <a:ea typeface="微软雅黑" panose="020B0503020204020204" pitchFamily="34" charset="-122"/>
                <a:cs typeface="+mn-cs"/>
                <a:sym typeface="汉仪中宋S" panose="00020600040101010101" charset="-122"/>
              </a:endParaRPr>
            </a:p>
          </p:txBody>
        </p:sp>
      </p:grpSp>
      <p:sp>
        <p:nvSpPr>
          <p:cNvPr id="72" name="文本框 71"/>
          <p:cNvSpPr txBox="1"/>
          <p:nvPr>
            <p:custDataLst>
              <p:tags r:id="rId14"/>
            </p:custDataLst>
          </p:nvPr>
        </p:nvSpPr>
        <p:spPr>
          <a:xfrm>
            <a:off x="3560445" y="4545330"/>
            <a:ext cx="2524760" cy="368300"/>
          </a:xfrm>
          <a:prstGeom prst="rect">
            <a:avLst/>
          </a:prstGeom>
          <a:noFill/>
        </p:spPr>
        <p:txBody>
          <a:bodyPr wrap="square" rtlCol="0" anchor="ctr" anchorCtr="0">
            <a:spAutoFit/>
          </a:bodyPr>
          <a:p>
            <a:pPr algn="ctr"/>
            <a:r>
              <a:rPr lang="zh-CN" altLang="en-US" sz="1800" b="1">
                <a:solidFill>
                  <a:srgbClr val="55797A"/>
                </a:solidFill>
                <a:effectLst/>
                <a:latin typeface="微软雅黑" panose="020B0503020204020204" pitchFamily="34" charset="-122"/>
                <a:ea typeface="微软雅黑" panose="020B0503020204020204" pitchFamily="34" charset="-122"/>
                <a:sym typeface="+mn-ea"/>
              </a:rPr>
              <a:t>各方主体职责</a:t>
            </a:r>
            <a:endParaRPr lang="zh-CN" altLang="en-US" sz="1800" b="1">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74" name="组合 73"/>
          <p:cNvGrpSpPr/>
          <p:nvPr/>
        </p:nvGrpSpPr>
        <p:grpSpPr>
          <a:xfrm rot="0">
            <a:off x="4293235" y="3253105"/>
            <a:ext cx="1059180" cy="1059180"/>
            <a:chOff x="6890" y="5409"/>
            <a:chExt cx="1668" cy="1668"/>
          </a:xfrm>
        </p:grpSpPr>
        <p:sp>
          <p:nvSpPr>
            <p:cNvPr id="75" name="椭圆 74"/>
            <p:cNvSpPr/>
            <p:nvPr>
              <p:custDataLst>
                <p:tags r:id="rId15"/>
              </p:custDataLst>
            </p:nvPr>
          </p:nvSpPr>
          <p:spPr>
            <a:xfrm>
              <a:off x="6890" y="5409"/>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6" name="Camille19"/>
            <p:cNvSpPr/>
            <p:nvPr>
              <p:custDataLst>
                <p:tags r:id="rId16"/>
              </p:custDataLst>
            </p:nvPr>
          </p:nvSpPr>
          <p:spPr>
            <a:xfrm>
              <a:off x="7353" y="5739"/>
              <a:ext cx="743" cy="1010"/>
            </a:xfrm>
            <a:custGeom>
              <a:avLst/>
              <a:gdLst/>
              <a:ahLst/>
              <a:cxnLst>
                <a:cxn ang="0">
                  <a:pos x="91405913" y="34128055"/>
                </a:cxn>
                <a:cxn ang="0">
                  <a:pos x="91405913" y="34128055"/>
                </a:cxn>
                <a:cxn ang="0">
                  <a:pos x="30644892" y="4395253"/>
                </a:cxn>
                <a:cxn ang="0">
                  <a:pos x="2377681" y="13702747"/>
                </a:cxn>
                <a:cxn ang="0">
                  <a:pos x="0" y="20424729"/>
                </a:cxn>
                <a:cxn ang="0">
                  <a:pos x="2377681" y="89197826"/>
                </a:cxn>
                <a:cxn ang="0">
                  <a:pos x="4755362" y="93851284"/>
                </a:cxn>
                <a:cxn ang="0">
                  <a:pos x="58647721" y="125652031"/>
                </a:cxn>
                <a:cxn ang="0">
                  <a:pos x="61025403" y="125652031"/>
                </a:cxn>
                <a:cxn ang="0">
                  <a:pos x="63403084" y="125652031"/>
                </a:cxn>
                <a:cxn ang="0">
                  <a:pos x="65516384" y="123584085"/>
                </a:cxn>
                <a:cxn ang="0">
                  <a:pos x="65516384" y="52484259"/>
                </a:cxn>
                <a:cxn ang="0">
                  <a:pos x="63403084" y="47830802"/>
                </a:cxn>
                <a:cxn ang="0">
                  <a:pos x="11624025" y="18098000"/>
                </a:cxn>
                <a:cxn ang="0">
                  <a:pos x="18756485" y="13702747"/>
                </a:cxn>
                <a:cxn ang="0">
                  <a:pos x="28267211" y="11376018"/>
                </a:cxn>
                <a:cxn ang="0">
                  <a:pos x="79518091" y="38781512"/>
                </a:cxn>
                <a:cxn ang="0">
                  <a:pos x="81895772" y="41108241"/>
                </a:cxn>
                <a:cxn ang="0">
                  <a:pos x="81895772" y="109881338"/>
                </a:cxn>
                <a:cxn ang="0">
                  <a:pos x="86650550" y="114276592"/>
                </a:cxn>
                <a:cxn ang="0">
                  <a:pos x="93519213" y="109881338"/>
                </a:cxn>
                <a:cxn ang="0">
                  <a:pos x="93519213" y="36454784"/>
                </a:cxn>
                <a:cxn ang="0">
                  <a:pos x="91405913" y="34128055"/>
                </a:cxn>
              </a:cxnLst>
              <a:rect l="0" t="0" r="0" b="0"/>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55797A"/>
            </a:solidFill>
            <a:ln>
              <a:noFill/>
            </a:ln>
          </p:spPr>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2" name="组合 31"/>
          <p:cNvGrpSpPr/>
          <p:nvPr/>
        </p:nvGrpSpPr>
        <p:grpSpPr>
          <a:xfrm>
            <a:off x="749935" y="511175"/>
            <a:ext cx="2986405" cy="457200"/>
            <a:chOff x="1181" y="805"/>
            <a:chExt cx="4703" cy="720"/>
          </a:xfrm>
        </p:grpSpPr>
        <p:sp>
          <p:nvSpPr>
            <p:cNvPr id="11" name="Shape 9"/>
            <p:cNvSpPr/>
            <p:nvPr/>
          </p:nvSpPr>
          <p:spPr>
            <a:xfrm>
              <a:off x="2016" y="1323"/>
              <a:ext cx="3869" cy="203"/>
            </a:xfrm>
            <a:prstGeom prst="rect">
              <a:avLst/>
            </a:prstGeom>
            <a:solidFill>
              <a:srgbClr val="DDEAE6"/>
            </a:solidFill>
            <a:ln w="12700">
              <a:solidFill>
                <a:srgbClr val="DDEAE6"/>
              </a:solidFill>
              <a:prstDash val="solid"/>
            </a:ln>
          </p:spPr>
        </p:sp>
        <p:sp>
          <p:nvSpPr>
            <p:cNvPr id="31" name="Text 7"/>
            <p:cNvSpPr/>
            <p:nvPr>
              <p:custDataLst>
                <p:tags r:id="rId2"/>
              </p:custDataLst>
            </p:nvPr>
          </p:nvSpPr>
          <p:spPr>
            <a:xfrm>
              <a:off x="1181" y="805"/>
              <a:ext cx="3872" cy="518"/>
            </a:xfrm>
            <a:prstGeom prst="rect">
              <a:avLst/>
            </a:prstGeom>
            <a:noFill/>
          </p:spPr>
          <p:txBody>
            <a:bodyPr wrap="square" lIns="0" tIns="0" rIns="0" bIns="0" rtlCol="0" anchor="ctr"/>
            <a:p>
              <a:pPr marL="0" indent="0" algn="l">
                <a:buNone/>
              </a:pPr>
              <a:r>
                <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1.目标及适用范围</a:t>
              </a:r>
              <a:endPar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en-US" altLang="zh-CN" b="1">
                  <a:solidFill>
                    <a:srgbClr val="55797A"/>
                  </a:solidFill>
                  <a:effectLst/>
                  <a:latin typeface="微软雅黑" panose="020B0503020204020204" pitchFamily="34" charset="-122"/>
                  <a:ea typeface="微软雅黑" panose="020B0503020204020204" pitchFamily="34" charset="-122"/>
                </a:rPr>
                <a:t>   </a:t>
              </a:r>
              <a:r>
                <a:rPr lang="zh-CN" altLang="en-US" b="1">
                  <a:solidFill>
                    <a:srgbClr val="55797A"/>
                  </a:solidFill>
                  <a:effectLst/>
                  <a:latin typeface="微软雅黑" panose="020B0503020204020204" pitchFamily="34" charset="-122"/>
                  <a:ea typeface="微软雅黑" panose="020B0503020204020204" pitchFamily="34" charset="-122"/>
                </a:rPr>
                <a:t>政策背景与总体要求</a:t>
              </a:r>
              <a:endParaRPr lang="zh-CN" altLang="en-US" b="1">
                <a:solidFill>
                  <a:srgbClr val="55797A"/>
                </a:solidFill>
                <a:effectLst/>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777875" y="1471930"/>
            <a:ext cx="10918190" cy="960120"/>
            <a:chOff x="1225" y="2318"/>
            <a:chExt cx="17194" cy="1512"/>
          </a:xfrm>
        </p:grpSpPr>
        <p:sp>
          <p:nvSpPr>
            <p:cNvPr id="14" name="Shape 12"/>
            <p:cNvSpPr/>
            <p:nvPr/>
          </p:nvSpPr>
          <p:spPr>
            <a:xfrm>
              <a:off x="1800" y="2318"/>
              <a:ext cx="16200" cy="1512"/>
            </a:xfrm>
            <a:prstGeom prst="roundRect">
              <a:avLst>
                <a:gd name="adj" fmla="val 50000"/>
              </a:avLst>
            </a:prstGeom>
            <a:solidFill>
              <a:srgbClr val="F8FBFA"/>
            </a:solidFill>
            <a:ln w="28575">
              <a:solidFill>
                <a:srgbClr val="D5E1DE"/>
              </a:solidFill>
              <a:prstDash val="solid"/>
            </a:ln>
          </p:spPr>
        </p:sp>
        <p:sp>
          <p:nvSpPr>
            <p:cNvPr id="15" name="Text 13"/>
            <p:cNvSpPr/>
            <p:nvPr/>
          </p:nvSpPr>
          <p:spPr>
            <a:xfrm>
              <a:off x="2723" y="2390"/>
              <a:ext cx="15696" cy="1397"/>
            </a:xfrm>
            <a:prstGeom prst="rect">
              <a:avLst/>
            </a:prstGeom>
            <a:noFill/>
          </p:spPr>
          <p:txBody>
            <a:bodyPr wrap="square" lIns="0" tIns="0" rIns="0" bIns="0" rtlCol="0" anchor="ctr"/>
            <a:lstStyle/>
            <a:p>
              <a:pPr marL="0" indent="0">
                <a:buNone/>
              </a:pPr>
              <a:r>
                <a:rPr 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落实国家、省、市关于建筑垃圾治理的系列工作部署</a:t>
              </a:r>
              <a:r>
                <a:rPr lang="zh-CN" alt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，规范房建市政工程项目</a:t>
              </a:r>
              <a:r>
                <a:rPr lang="zh-CN" altLang="en-US" sz="17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设计阶段</a:t>
              </a:r>
              <a:r>
                <a:rPr lang="zh-CN" alt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rPr>
                <a:t>管理流程。</a:t>
              </a:r>
              <a:endParaRPr lang="zh-CN" alt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endParaRPr>
            </a:p>
          </p:txBody>
        </p:sp>
        <p:pic>
          <p:nvPicPr>
            <p:cNvPr id="28" name="Image 0" descr="preencoded.png"/>
            <p:cNvPicPr>
              <a:picLocks noChangeAspect="1"/>
            </p:cNvPicPr>
            <p:nvPr/>
          </p:nvPicPr>
          <p:blipFill>
            <a:blip r:embed="rId3">
              <a:extLst>
                <a:ext uri="{96DAC541-7B7A-43D3-8B79-37D633B846F1}">
                  <asvg:svgBlip xmlns:asvg="http://schemas.microsoft.com/office/drawing/2016/SVG/main" r:embed="rId3"/>
                </a:ext>
              </a:extLst>
            </a:blip>
            <a:stretch>
              <a:fillRect/>
            </a:stretch>
          </p:blipFill>
          <p:spPr>
            <a:xfrm>
              <a:off x="15552" y="2376"/>
              <a:ext cx="1440" cy="1440"/>
            </a:xfrm>
            <a:prstGeom prst="rect">
              <a:avLst/>
            </a:prstGeom>
          </p:spPr>
        </p:pic>
        <p:sp>
          <p:nvSpPr>
            <p:cNvPr id="33" name="椭圆 32"/>
            <p:cNvSpPr/>
            <p:nvPr/>
          </p:nvSpPr>
          <p:spPr>
            <a:xfrm>
              <a:off x="1225" y="2678"/>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1</a:t>
              </a:r>
              <a:endParaRPr lang="en-US" altLang="zh-CN" sz="2400" b="1">
                <a:solidFill>
                  <a:schemeClr val="bg1"/>
                </a:solidFill>
              </a:endParaRPr>
            </a:p>
          </p:txBody>
        </p:sp>
      </p:grpSp>
      <p:grpSp>
        <p:nvGrpSpPr>
          <p:cNvPr id="3" name="组合 2"/>
          <p:cNvGrpSpPr/>
          <p:nvPr/>
        </p:nvGrpSpPr>
        <p:grpSpPr>
          <a:xfrm>
            <a:off x="777875" y="2938145"/>
            <a:ext cx="10918190" cy="960120"/>
            <a:chOff x="1225" y="3974"/>
            <a:chExt cx="17194" cy="1512"/>
          </a:xfrm>
        </p:grpSpPr>
        <p:sp>
          <p:nvSpPr>
            <p:cNvPr id="18" name="Shape 16"/>
            <p:cNvSpPr/>
            <p:nvPr/>
          </p:nvSpPr>
          <p:spPr>
            <a:xfrm>
              <a:off x="1800" y="3974"/>
              <a:ext cx="16200" cy="1512"/>
            </a:xfrm>
            <a:prstGeom prst="roundRect">
              <a:avLst>
                <a:gd name="adj" fmla="val 50000"/>
              </a:avLst>
            </a:prstGeom>
            <a:solidFill>
              <a:srgbClr val="FFFFFF"/>
            </a:solidFill>
            <a:ln w="28575">
              <a:solidFill>
                <a:srgbClr val="D5E1DE"/>
              </a:solidFill>
              <a:prstDash val="solid"/>
            </a:ln>
          </p:spPr>
        </p:sp>
        <p:sp>
          <p:nvSpPr>
            <p:cNvPr id="19" name="Text 17"/>
            <p:cNvSpPr/>
            <p:nvPr/>
          </p:nvSpPr>
          <p:spPr>
            <a:xfrm>
              <a:off x="2723" y="4046"/>
              <a:ext cx="15696" cy="1397"/>
            </a:xfrm>
            <a:prstGeom prst="rect">
              <a:avLst/>
            </a:prstGeom>
            <a:noFill/>
          </p:spPr>
          <p:txBody>
            <a:bodyPr wrap="square" lIns="0" tIns="0" rIns="0" bIns="0" rtlCol="0" anchor="ctr"/>
            <a:lstStyle/>
            <a:p>
              <a:pPr marL="0" indent="0">
                <a:buNone/>
              </a:pPr>
              <a:r>
                <a:rPr 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推动房建市政工程</a:t>
              </a:r>
              <a:r>
                <a:rPr lang="zh-CN" alt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建筑垃圾减量化与资源化利用工作</a:t>
              </a:r>
              <a:r>
                <a:rPr 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从</a:t>
              </a:r>
              <a:r>
                <a:rPr lang="en-US" sz="17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“末端处置”</a:t>
              </a:r>
              <a:r>
                <a:rPr 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向“</a:t>
              </a:r>
              <a:r>
                <a:rPr lang="en-US" sz="17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设计源头控制”</a:t>
              </a:r>
              <a:r>
                <a:rPr 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转变</a:t>
              </a:r>
              <a:r>
                <a:rPr lang="zh-CN" alt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34" name="椭圆 33"/>
            <p:cNvSpPr/>
            <p:nvPr>
              <p:custDataLst>
                <p:tags r:id="rId4"/>
              </p:custDataLst>
            </p:nvPr>
          </p:nvSpPr>
          <p:spPr>
            <a:xfrm>
              <a:off x="1225" y="4346"/>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2</a:t>
              </a:r>
              <a:endParaRPr lang="en-US" altLang="zh-CN" sz="2400" b="1">
                <a:solidFill>
                  <a:schemeClr val="bg1"/>
                </a:solidFill>
              </a:endParaRPr>
            </a:p>
          </p:txBody>
        </p:sp>
      </p:grpSp>
      <p:grpSp>
        <p:nvGrpSpPr>
          <p:cNvPr id="2" name="组合 1"/>
          <p:cNvGrpSpPr/>
          <p:nvPr/>
        </p:nvGrpSpPr>
        <p:grpSpPr>
          <a:xfrm>
            <a:off x="777875" y="4367530"/>
            <a:ext cx="10918190" cy="960120"/>
            <a:chOff x="1225" y="5630"/>
            <a:chExt cx="17194" cy="1512"/>
          </a:xfrm>
        </p:grpSpPr>
        <p:sp>
          <p:nvSpPr>
            <p:cNvPr id="22" name="Shape 20"/>
            <p:cNvSpPr/>
            <p:nvPr/>
          </p:nvSpPr>
          <p:spPr>
            <a:xfrm>
              <a:off x="1800" y="5630"/>
              <a:ext cx="16200" cy="1512"/>
            </a:xfrm>
            <a:prstGeom prst="roundRect">
              <a:avLst>
                <a:gd name="adj" fmla="val 50000"/>
              </a:avLst>
            </a:prstGeom>
            <a:solidFill>
              <a:srgbClr val="F8FBFA"/>
            </a:solidFill>
            <a:ln w="28575">
              <a:solidFill>
                <a:srgbClr val="D5E1DE"/>
              </a:solidFill>
              <a:prstDash val="solid"/>
            </a:ln>
          </p:spPr>
        </p:sp>
        <p:sp>
          <p:nvSpPr>
            <p:cNvPr id="23" name="Text 21"/>
            <p:cNvSpPr/>
            <p:nvPr/>
          </p:nvSpPr>
          <p:spPr>
            <a:xfrm>
              <a:off x="2723" y="5702"/>
              <a:ext cx="15696" cy="1397"/>
            </a:xfrm>
            <a:prstGeom prst="rect">
              <a:avLst/>
            </a:prstGeom>
            <a:noFill/>
          </p:spPr>
          <p:txBody>
            <a:bodyPr wrap="square" lIns="0" tIns="0" rIns="0" bIns="0" rtlCol="0" anchor="ctr"/>
            <a:lstStyle/>
            <a:p>
              <a:pPr marL="0" indent="0">
                <a:buNone/>
              </a:pPr>
              <a:r>
                <a:rPr 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围绕</a:t>
              </a:r>
              <a:r>
                <a:rPr lang="en-US" sz="17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目标、范围、职责、流程</a:t>
              </a:r>
              <a:r>
                <a:rPr lang="zh-CN" alt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的</a:t>
              </a:r>
              <a:r>
                <a:rPr 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要求展开</a:t>
              </a:r>
              <a:r>
                <a:rPr lang="zh-CN" alt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sz="17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35" name="椭圆 34"/>
            <p:cNvSpPr/>
            <p:nvPr>
              <p:custDataLst>
                <p:tags r:id="rId5"/>
              </p:custDataLst>
            </p:nvPr>
          </p:nvSpPr>
          <p:spPr>
            <a:xfrm>
              <a:off x="1225" y="5991"/>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3</a:t>
              </a:r>
              <a:endParaRPr lang="en-US" altLang="zh-CN" sz="2400" b="1">
                <a:solidFill>
                  <a:schemeClr val="bg1"/>
                </a:solidFill>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3" name="Shape 10"/>
          <p:cNvSpPr/>
          <p:nvPr>
            <p:custDataLst>
              <p:tags r:id="rId2"/>
            </p:custDataLst>
          </p:nvPr>
        </p:nvSpPr>
        <p:spPr>
          <a:xfrm>
            <a:off x="8289925" y="2891155"/>
            <a:ext cx="3154680" cy="2574925"/>
          </a:xfrm>
          <a:prstGeom prst="roundRect">
            <a:avLst>
              <a:gd name="adj" fmla="val 20493"/>
            </a:avLst>
          </a:prstGeom>
          <a:solidFill>
            <a:srgbClr val="FFFFFF"/>
          </a:solidFill>
          <a:ln w="28575">
            <a:solidFill>
              <a:srgbClr val="D8E6E2"/>
            </a:solidFill>
            <a:prstDash val="solid"/>
          </a:ln>
          <a:effectLst>
            <a:outerShdw blurRad="12700" dist="12700" dir="2700000" algn="bl" rotWithShape="0">
              <a:srgbClr val="000000">
                <a:alpha val="12000"/>
              </a:srgbClr>
            </a:outerShdw>
          </a:effectLst>
        </p:spPr>
      </p:sp>
      <p:sp>
        <p:nvSpPr>
          <p:cNvPr id="29" name="Shape 10"/>
          <p:cNvSpPr/>
          <p:nvPr>
            <p:custDataLst>
              <p:tags r:id="rId3"/>
            </p:custDataLst>
          </p:nvPr>
        </p:nvSpPr>
        <p:spPr>
          <a:xfrm>
            <a:off x="4545330" y="2888615"/>
            <a:ext cx="3154680" cy="2576830"/>
          </a:xfrm>
          <a:prstGeom prst="roundRect">
            <a:avLst>
              <a:gd name="adj" fmla="val 20493"/>
            </a:avLst>
          </a:prstGeom>
          <a:solidFill>
            <a:srgbClr val="FFFFFF"/>
          </a:solidFill>
          <a:ln w="28575">
            <a:solidFill>
              <a:srgbClr val="D8E6E2"/>
            </a:solidFill>
            <a:prstDash val="solid"/>
          </a:ln>
          <a:effectLst>
            <a:outerShdw blurRad="12700" dist="12700" dir="2700000" algn="bl" rotWithShape="0">
              <a:srgbClr val="000000">
                <a:alpha val="12000"/>
              </a:srgbClr>
            </a:outerShdw>
          </a:effectLst>
        </p:spPr>
      </p:sp>
      <p:sp>
        <p:nvSpPr>
          <p:cNvPr id="12" name="Shape 10"/>
          <p:cNvSpPr/>
          <p:nvPr/>
        </p:nvSpPr>
        <p:spPr>
          <a:xfrm>
            <a:off x="796290" y="2888615"/>
            <a:ext cx="3154680" cy="2576830"/>
          </a:xfrm>
          <a:prstGeom prst="roundRect">
            <a:avLst>
              <a:gd name="adj" fmla="val 20493"/>
            </a:avLst>
          </a:prstGeom>
          <a:solidFill>
            <a:srgbClr val="FFFFFF"/>
          </a:solidFill>
          <a:ln w="28575">
            <a:solidFill>
              <a:srgbClr val="D8E6E2"/>
            </a:solidFill>
            <a:prstDash val="solid"/>
          </a:ln>
          <a:effectLst>
            <a:outerShdw blurRad="12700" dist="12700" dir="2700000" algn="bl" rotWithShape="0">
              <a:srgbClr val="000000">
                <a:alpha val="12000"/>
              </a:srgbClr>
            </a:outerShdw>
          </a:effectLst>
        </p:spPr>
      </p:sp>
      <p:sp>
        <p:nvSpPr>
          <p:cNvPr id="15" name="Text 13"/>
          <p:cNvSpPr/>
          <p:nvPr/>
        </p:nvSpPr>
        <p:spPr>
          <a:xfrm>
            <a:off x="939800" y="3670300"/>
            <a:ext cx="2867660" cy="1726565"/>
          </a:xfrm>
          <a:prstGeom prst="rect">
            <a:avLst/>
          </a:prstGeom>
          <a:noFill/>
        </p:spPr>
        <p:txBody>
          <a:bodyPr wrap="square" lIns="0" tIns="0" rIns="0" bIns="0" rtlCol="0" anchor="ctr"/>
          <a:lstStyle/>
          <a:p>
            <a:pPr marL="0" indent="0" algn="l">
              <a:buNone/>
            </a:pPr>
            <a:r>
              <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到</a:t>
            </a:r>
            <a:r>
              <a:rPr lang="en-US" altLang="zh-CN"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2026</a:t>
            </a:r>
            <a:r>
              <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年底，实现</a:t>
            </a:r>
            <a:r>
              <a:rPr 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全省新建建筑施工现场建筑垃圾</a:t>
            </a:r>
            <a:r>
              <a:rPr 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（不含</a:t>
            </a:r>
            <a:r>
              <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工程</a:t>
            </a:r>
            <a:r>
              <a:rPr 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渣土、泥浆）</a:t>
            </a:r>
            <a:r>
              <a:rPr 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排放量</a:t>
            </a:r>
            <a:r>
              <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不高于</a:t>
            </a:r>
            <a:r>
              <a:rPr lang="en-US" altLang="zh-CN"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300</a:t>
            </a:r>
            <a:r>
              <a:rPr lang="zh-CN" altLang="en-US"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吨</a:t>
            </a:r>
            <a:r>
              <a:rPr lang="en-US" altLang="zh-CN"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a:t>
            </a:r>
            <a:r>
              <a:rPr lang="zh-CN" altLang="en-US"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万立方米</a:t>
            </a:r>
            <a:r>
              <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a:t>
            </a:r>
            <a:endPar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其中，杭州市房建市政工程建筑垃圾源头减量</a:t>
            </a:r>
            <a:r>
              <a:rPr lang="zh-CN" altLang="en-US"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试点项目</a:t>
            </a:r>
            <a:r>
              <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不高于</a:t>
            </a:r>
            <a:r>
              <a:rPr lang="en-US" altLang="zh-CN"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250</a:t>
            </a:r>
            <a:r>
              <a:rPr lang="zh-CN" altLang="en-US"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吨</a:t>
            </a:r>
            <a:r>
              <a:rPr lang="en-US" altLang="zh-CN"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zh-CN" altLang="en-US"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万立方米</a:t>
            </a:r>
            <a:r>
              <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en-US" sz="1400" dirty="0"/>
          </a:p>
          <a:p>
            <a:pPr marL="0" indent="0" algn="l">
              <a:buNone/>
            </a:pPr>
            <a:endParaRPr lang="en-US" sz="1400" dirty="0"/>
          </a:p>
        </p:txBody>
      </p:sp>
      <p:sp>
        <p:nvSpPr>
          <p:cNvPr id="19" name="Text 17"/>
          <p:cNvSpPr/>
          <p:nvPr/>
        </p:nvSpPr>
        <p:spPr>
          <a:xfrm>
            <a:off x="4671695" y="4053840"/>
            <a:ext cx="2898140" cy="979170"/>
          </a:xfrm>
          <a:prstGeom prst="rect">
            <a:avLst/>
          </a:prstGeom>
          <a:noFill/>
        </p:spPr>
        <p:txBody>
          <a:bodyPr wrap="square" lIns="0" tIns="0" rIns="0" bIns="0" rtlCol="0" anchor="ctr"/>
          <a:lstStyle/>
          <a:p>
            <a:pPr marL="0" indent="0" algn="l">
              <a:buNone/>
            </a:pPr>
            <a:r>
              <a:rPr 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到2026年底，实现</a:t>
            </a:r>
            <a:r>
              <a:rPr 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全省装配式建筑施工现场建筑垃圾（不含渣土、泥浆）</a:t>
            </a:r>
            <a:r>
              <a:rPr 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排放量不高于</a:t>
            </a:r>
            <a:r>
              <a:rPr lang="en-US"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200吨/万立方米</a:t>
            </a:r>
            <a:r>
              <a:rPr 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marL="0" indent="0" algn="l">
              <a:buNone/>
            </a:pPr>
            <a:r>
              <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其中，</a:t>
            </a:r>
            <a:r>
              <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杭州市房建市政工程建筑垃圾源头减量</a:t>
            </a:r>
            <a:r>
              <a:rPr lang="zh-CN" altLang="en-US"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试点项目</a:t>
            </a:r>
            <a:r>
              <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不高于</a:t>
            </a:r>
            <a:r>
              <a:rPr lang="en-US" altLang="zh-CN"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1</a:t>
            </a:r>
            <a:r>
              <a:rPr lang="en-US" altLang="zh-CN"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50</a:t>
            </a:r>
            <a:r>
              <a:rPr lang="zh-CN" altLang="en-US"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吨</a:t>
            </a:r>
            <a:r>
              <a:rPr lang="en-US" altLang="zh-CN"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zh-CN" altLang="en-US" sz="14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万立方米</a:t>
            </a:r>
            <a:r>
              <a:rPr lang="zh-CN" alt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en-US" sz="14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endParaRPr lang="en-US" sz="1600" dirty="0"/>
          </a:p>
        </p:txBody>
      </p:sp>
      <p:sp>
        <p:nvSpPr>
          <p:cNvPr id="23" name="Text 21"/>
          <p:cNvSpPr/>
          <p:nvPr/>
        </p:nvSpPr>
        <p:spPr>
          <a:xfrm>
            <a:off x="8522970" y="3875532"/>
            <a:ext cx="2697480" cy="749808"/>
          </a:xfrm>
          <a:prstGeom prst="rect">
            <a:avLst/>
          </a:prstGeom>
          <a:noFill/>
        </p:spPr>
        <p:txBody>
          <a:bodyPr wrap="square" lIns="0" tIns="0" rIns="0" bIns="0" rtlCol="0" anchor="ctr"/>
          <a:lstStyle/>
          <a:p>
            <a:pPr marL="0" indent="0" algn="ctr">
              <a:buNone/>
            </a:pPr>
            <a:r>
              <a:rPr lang="zh-CN" altLang="en-US" sz="16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全省</a:t>
            </a:r>
            <a:r>
              <a:rPr lang="en-US" sz="16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工程渣土、工程泥浆排放量</a:t>
            </a:r>
            <a:r>
              <a:rPr lang="zh-CN" altLang="en-US" sz="16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同比</a:t>
            </a:r>
            <a:r>
              <a:rPr lang="en-US" sz="16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2025年</a:t>
            </a:r>
            <a:r>
              <a:rPr lang="zh-CN" altLang="en-US" sz="16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下降</a:t>
            </a:r>
            <a:r>
              <a:rPr lang="en-US" altLang="zh-CN" sz="16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3%</a:t>
            </a:r>
            <a:r>
              <a:rPr lang="zh-CN" altLang="en-US" sz="1600" b="1"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左右</a:t>
            </a:r>
            <a:r>
              <a:rPr lang="zh-CN" altLang="en-US" sz="16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600" dirty="0">
              <a:solidFill>
                <a:srgbClr val="55706E"/>
              </a:solidFill>
              <a:latin typeface="微软雅黑" panose="020B0503020204020204" pitchFamily="34" charset="-122"/>
              <a:ea typeface="微软雅黑" panose="020B0503020204020204" pitchFamily="34" charset="-122"/>
              <a:cs typeface="微软雅黑" panose="020B0503020204020204" pitchFamily="34" charset="-120"/>
            </a:endParaRPr>
          </a:p>
        </p:txBody>
      </p:sp>
      <p:grpSp>
        <p:nvGrpSpPr>
          <p:cNvPr id="2" name="组合 1"/>
          <p:cNvGrpSpPr/>
          <p:nvPr/>
        </p:nvGrpSpPr>
        <p:grpSpPr>
          <a:xfrm>
            <a:off x="795655" y="5705475"/>
            <a:ext cx="10648950" cy="438150"/>
            <a:chOff x="1253" y="9273"/>
            <a:chExt cx="16770" cy="690"/>
          </a:xfrm>
        </p:grpSpPr>
        <p:sp>
          <p:nvSpPr>
            <p:cNvPr id="24" name="Shape 22"/>
            <p:cNvSpPr/>
            <p:nvPr/>
          </p:nvSpPr>
          <p:spPr>
            <a:xfrm>
              <a:off x="1253" y="9273"/>
              <a:ext cx="16770" cy="691"/>
            </a:xfrm>
            <a:prstGeom prst="roundRect">
              <a:avLst>
                <a:gd name="adj" fmla="val 50000"/>
              </a:avLst>
            </a:prstGeom>
            <a:solidFill>
              <a:srgbClr val="F7FBFA"/>
            </a:solidFill>
            <a:ln w="28575">
              <a:solidFill>
                <a:srgbClr val="D8E6E2"/>
              </a:solidFill>
              <a:prstDash val="solid"/>
            </a:ln>
          </p:spPr>
        </p:sp>
        <p:sp>
          <p:nvSpPr>
            <p:cNvPr id="25" name="Text 23"/>
            <p:cNvSpPr/>
            <p:nvPr/>
          </p:nvSpPr>
          <p:spPr>
            <a:xfrm>
              <a:off x="1368" y="9503"/>
              <a:ext cx="16416" cy="230"/>
            </a:xfrm>
            <a:prstGeom prst="rect">
              <a:avLst/>
            </a:prstGeom>
            <a:noFill/>
          </p:spPr>
          <p:txBody>
            <a:bodyPr wrap="square" lIns="0" tIns="0" rIns="0" bIns="0" rtlCol="0" anchor="ctr"/>
            <a:lstStyle/>
            <a:p>
              <a:pPr marL="0" indent="0" algn="ctr">
                <a:buNone/>
              </a:pPr>
              <a:r>
                <a:rPr lang="en-US" sz="1400" b="1" dirty="0">
                  <a:solidFill>
                    <a:srgbClr val="6E7B86"/>
                  </a:solidFill>
                  <a:latin typeface="微软雅黑" panose="020B0503020204020204" pitchFamily="34" charset="-122"/>
                  <a:ea typeface="微软雅黑" panose="020B0503020204020204" pitchFamily="34" charset="-122"/>
                  <a:cs typeface="微软雅黑" panose="020B0503020204020204" pitchFamily="34" charset="-120"/>
                  <a:sym typeface="+mn-ea"/>
                </a:rPr>
                <a:t>试点范围：</a:t>
              </a:r>
              <a:r>
                <a:rPr lang="en-US" sz="1400" dirty="0">
                  <a:solidFill>
                    <a:srgbClr val="6E7B86"/>
                  </a:solidFill>
                  <a:latin typeface="微软雅黑" panose="020B0503020204020204" pitchFamily="34" charset="-122"/>
                  <a:ea typeface="微软雅黑" panose="020B0503020204020204" pitchFamily="34" charset="-122"/>
                  <a:cs typeface="微软雅黑" panose="020B0503020204020204" pitchFamily="34" charset="-120"/>
                  <a:sym typeface="+mn-ea"/>
                </a:rPr>
                <a:t>纳入2026年浙江省“千项万亿”工程的新建房屋建筑、市政（含地铁）重大项目；</a:t>
              </a:r>
              <a:r>
                <a:rPr lang="en-US" sz="1400" b="1" dirty="0">
                  <a:solidFill>
                    <a:srgbClr val="6E7B86"/>
                  </a:solidFill>
                  <a:latin typeface="微软雅黑" panose="020B0503020204020204" pitchFamily="34" charset="-122"/>
                  <a:ea typeface="微软雅黑" panose="020B0503020204020204" pitchFamily="34" charset="-122"/>
                  <a:cs typeface="微软雅黑" panose="020B0503020204020204" pitchFamily="34" charset="-120"/>
                  <a:sym typeface="+mn-ea"/>
                </a:rPr>
                <a:t>试点周期</a:t>
              </a:r>
              <a:r>
                <a:rPr lang="en-US" sz="1400" dirty="0">
                  <a:solidFill>
                    <a:srgbClr val="6E7B86"/>
                  </a:solidFill>
                  <a:latin typeface="微软雅黑" panose="020B0503020204020204" pitchFamily="34" charset="-122"/>
                  <a:ea typeface="微软雅黑" panose="020B0503020204020204" pitchFamily="34" charset="-122"/>
                  <a:cs typeface="微软雅黑" panose="020B0503020204020204" pitchFamily="34" charset="-120"/>
                  <a:sym typeface="+mn-ea"/>
                </a:rPr>
                <a:t>为2026年1月至12月。</a:t>
              </a:r>
              <a:endParaRPr lang="en-US" sz="1400" dirty="0">
                <a:solidFill>
                  <a:srgbClr val="6E7B86"/>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grpSp>
      <p:grpSp>
        <p:nvGrpSpPr>
          <p:cNvPr id="32" name="组合 31"/>
          <p:cNvGrpSpPr/>
          <p:nvPr/>
        </p:nvGrpSpPr>
        <p:grpSpPr>
          <a:xfrm>
            <a:off x="749935" y="511175"/>
            <a:ext cx="2987040" cy="457835"/>
            <a:chOff x="1181" y="805"/>
            <a:chExt cx="4704" cy="721"/>
          </a:xfrm>
        </p:grpSpPr>
        <p:sp>
          <p:nvSpPr>
            <p:cNvPr id="26" name="Shape 9"/>
            <p:cNvSpPr/>
            <p:nvPr>
              <p:custDataLst>
                <p:tags r:id="rId4"/>
              </p:custDataLst>
            </p:nvPr>
          </p:nvSpPr>
          <p:spPr>
            <a:xfrm>
              <a:off x="2016" y="1323"/>
              <a:ext cx="3869" cy="203"/>
            </a:xfrm>
            <a:prstGeom prst="rect">
              <a:avLst/>
            </a:prstGeom>
            <a:solidFill>
              <a:srgbClr val="DDEAE6"/>
            </a:solidFill>
            <a:ln w="12700">
              <a:solidFill>
                <a:srgbClr val="DDEAE6"/>
              </a:solidFill>
              <a:prstDash val="solid"/>
            </a:ln>
          </p:spPr>
        </p:sp>
        <p:sp>
          <p:nvSpPr>
            <p:cNvPr id="31" name="Text 7"/>
            <p:cNvSpPr/>
            <p:nvPr>
              <p:custDataLst>
                <p:tags r:id="rId5"/>
              </p:custDataLst>
            </p:nvPr>
          </p:nvSpPr>
          <p:spPr>
            <a:xfrm>
              <a:off x="1181" y="805"/>
              <a:ext cx="4704" cy="518"/>
            </a:xfrm>
            <a:prstGeom prst="rect">
              <a:avLst/>
            </a:prstGeom>
            <a:noFill/>
          </p:spPr>
          <p:txBody>
            <a:bodyPr wrap="square" lIns="0" tIns="0" rIns="0" bIns="0" rtlCol="0" anchor="ctr"/>
            <a:p>
              <a:pPr marL="0" indent="0" algn="l">
                <a:buNone/>
              </a:pPr>
              <a:r>
                <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1.目标及适用范围</a:t>
              </a:r>
              <a:endPar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en-US" altLang="zh-CN" b="1">
                  <a:solidFill>
                    <a:srgbClr val="55797A"/>
                  </a:solidFill>
                  <a:effectLst/>
                  <a:latin typeface="微软雅黑" panose="020B0503020204020204" pitchFamily="34" charset="-122"/>
                  <a:ea typeface="微软雅黑" panose="020B0503020204020204" pitchFamily="34" charset="-122"/>
                </a:rPr>
                <a:t>   </a:t>
              </a:r>
              <a:r>
                <a:rPr lang="zh-CN" altLang="en-US" b="1">
                  <a:solidFill>
                    <a:srgbClr val="55797A"/>
                  </a:solidFill>
                  <a:effectLst/>
                  <a:latin typeface="微软雅黑" panose="020B0503020204020204" pitchFamily="34" charset="-122"/>
                  <a:ea typeface="微软雅黑" panose="020B0503020204020204" pitchFamily="34" charset="-122"/>
                </a:rPr>
                <a:t>建筑垃圾减量化目标要求</a:t>
              </a:r>
              <a:endParaRPr lang="zh-CN" altLang="en-US" b="1">
                <a:solidFill>
                  <a:srgbClr val="55797A"/>
                </a:solidFill>
                <a:effectLst/>
                <a:latin typeface="微软雅黑" panose="020B0503020204020204" pitchFamily="34" charset="-122"/>
                <a:ea typeface="微软雅黑" panose="020B0503020204020204" pitchFamily="34" charset="-122"/>
              </a:endParaRPr>
            </a:p>
          </p:txBody>
        </p:sp>
      </p:grpSp>
      <p:sp>
        <p:nvSpPr>
          <p:cNvPr id="27" name="椭圆 26"/>
          <p:cNvSpPr/>
          <p:nvPr/>
        </p:nvSpPr>
        <p:spPr>
          <a:xfrm>
            <a:off x="1579880" y="2082800"/>
            <a:ext cx="1587500" cy="1587500"/>
          </a:xfrm>
          <a:prstGeom prst="ellipse">
            <a:avLst/>
          </a:prstGeom>
          <a:solidFill>
            <a:srgbClr val="F0F6F4"/>
          </a:solidFill>
          <a:ln w="19050">
            <a:solidFill>
              <a:srgbClr val="6F8F8D"/>
            </a:solidFill>
            <a:prstDash val="solid"/>
          </a:ln>
        </p:spPr>
        <p:txBody>
          <a:bodyPr rtlCol="0" anchor="ctr"/>
          <a:p>
            <a:pPr algn="ctr"/>
            <a:r>
              <a:rPr lang="en-US" b="1" dirty="0">
                <a:solidFill>
                  <a:srgbClr val="6F8F8D"/>
                </a:solidFill>
                <a:latin typeface="微软雅黑" panose="020B0503020204020204" pitchFamily="34" charset="-122"/>
                <a:ea typeface="微软雅黑" panose="020B0503020204020204" pitchFamily="34" charset="-122"/>
                <a:cs typeface="微软雅黑" panose="020B0503020204020204" pitchFamily="34" charset="-120"/>
                <a:sym typeface="+mn-ea"/>
              </a:rPr>
              <a:t>≤300吨/万</a:t>
            </a:r>
            <a:r>
              <a:rPr lang="zh-CN" altLang="en-US" b="1" dirty="0">
                <a:solidFill>
                  <a:srgbClr val="6F8F8D"/>
                </a:solidFill>
                <a:latin typeface="微软雅黑" panose="020B0503020204020204" pitchFamily="34" charset="-122"/>
                <a:ea typeface="微软雅黑" panose="020B0503020204020204" pitchFamily="34" charset="-122"/>
                <a:cs typeface="微软雅黑" panose="020B0503020204020204" pitchFamily="34" charset="-120"/>
                <a:sym typeface="+mn-ea"/>
              </a:rPr>
              <a:t>平方米</a:t>
            </a:r>
            <a:endParaRPr lang="zh-CN" altLang="en-US" b="1" dirty="0">
              <a:solidFill>
                <a:srgbClr val="6F8F8D"/>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28" name="椭圆 27"/>
          <p:cNvSpPr/>
          <p:nvPr>
            <p:custDataLst>
              <p:tags r:id="rId6"/>
            </p:custDataLst>
          </p:nvPr>
        </p:nvSpPr>
        <p:spPr>
          <a:xfrm>
            <a:off x="5328920" y="2082800"/>
            <a:ext cx="1587500" cy="1587500"/>
          </a:xfrm>
          <a:prstGeom prst="ellipse">
            <a:avLst/>
          </a:prstGeom>
          <a:solidFill>
            <a:srgbClr val="F0F6F4"/>
          </a:solidFill>
          <a:ln w="19050">
            <a:solidFill>
              <a:srgbClr val="6F8F8D"/>
            </a:solidFill>
            <a:prstDash val="solid"/>
          </a:ln>
        </p:spPr>
        <p:txBody>
          <a:bodyPr rtlCol="0" anchor="ctr"/>
          <a:p>
            <a:pPr algn="ctr"/>
            <a:r>
              <a:rPr lang="en-US" b="1" dirty="0">
                <a:solidFill>
                  <a:srgbClr val="6F8F8D"/>
                </a:solidFill>
                <a:latin typeface="微软雅黑" panose="020B0503020204020204" pitchFamily="34" charset="-122"/>
                <a:ea typeface="微软雅黑" panose="020B0503020204020204" pitchFamily="34" charset="-122"/>
                <a:cs typeface="微软雅黑" panose="020B0503020204020204" pitchFamily="34" charset="-120"/>
                <a:sym typeface="+mn-ea"/>
              </a:rPr>
              <a:t>≤200吨/万</a:t>
            </a:r>
            <a:r>
              <a:rPr lang="zh-CN" altLang="en-US" b="1" dirty="0">
                <a:solidFill>
                  <a:srgbClr val="6F8F8D"/>
                </a:solidFill>
                <a:latin typeface="微软雅黑" panose="020B0503020204020204" pitchFamily="34" charset="-122"/>
                <a:ea typeface="微软雅黑" panose="020B0503020204020204" pitchFamily="34" charset="-122"/>
                <a:cs typeface="微软雅黑" panose="020B0503020204020204" pitchFamily="34" charset="-120"/>
                <a:sym typeface="+mn-ea"/>
              </a:rPr>
              <a:t>平方米</a:t>
            </a:r>
            <a:endParaRPr lang="zh-CN" altLang="en-US" b="1" dirty="0">
              <a:solidFill>
                <a:srgbClr val="6F8F8D"/>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30" name="椭圆 29"/>
          <p:cNvSpPr/>
          <p:nvPr>
            <p:custDataLst>
              <p:tags r:id="rId7"/>
            </p:custDataLst>
          </p:nvPr>
        </p:nvSpPr>
        <p:spPr>
          <a:xfrm>
            <a:off x="9077960" y="2082800"/>
            <a:ext cx="1587500" cy="1587500"/>
          </a:xfrm>
          <a:prstGeom prst="ellipse">
            <a:avLst/>
          </a:prstGeom>
          <a:solidFill>
            <a:srgbClr val="F0F6F4"/>
          </a:solidFill>
          <a:ln w="19050">
            <a:solidFill>
              <a:srgbClr val="6F8F8D"/>
            </a:solidFill>
            <a:prstDash val="solid"/>
          </a:ln>
        </p:spPr>
        <p:txBody>
          <a:bodyPr rtlCol="0" anchor="ctr"/>
          <a:p>
            <a:pPr algn="ctr"/>
            <a:r>
              <a:rPr b="1" dirty="0">
                <a:solidFill>
                  <a:srgbClr val="6F8F8D"/>
                </a:solidFill>
                <a:latin typeface="微软雅黑" panose="020B0503020204020204" pitchFamily="34" charset="-122"/>
                <a:ea typeface="微软雅黑" panose="020B0503020204020204" pitchFamily="34" charset="-122"/>
                <a:cs typeface="微软雅黑" panose="020B0503020204020204" pitchFamily="34" charset="-120"/>
                <a:sym typeface="+mn-ea"/>
              </a:rPr>
              <a:t>约下降3%</a:t>
            </a:r>
            <a:endParaRPr b="1" dirty="0">
              <a:solidFill>
                <a:srgbClr val="6F8F8D"/>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grpSp>
        <p:nvGrpSpPr>
          <p:cNvPr id="34" name="组合 33"/>
          <p:cNvGrpSpPr/>
          <p:nvPr/>
        </p:nvGrpSpPr>
        <p:grpSpPr>
          <a:xfrm>
            <a:off x="5002848" y="969010"/>
            <a:ext cx="2275205" cy="583565"/>
            <a:chOff x="6778" y="963"/>
            <a:chExt cx="5588" cy="919"/>
          </a:xfrm>
        </p:grpSpPr>
        <p:sp>
          <p:nvSpPr>
            <p:cNvPr id="35" name="矩形 34"/>
            <p:cNvSpPr/>
            <p:nvPr>
              <p:custDataLst>
                <p:tags r:id="rId8"/>
              </p:custDataLst>
            </p:nvPr>
          </p:nvSpPr>
          <p:spPr>
            <a:xfrm>
              <a:off x="6833" y="1526"/>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sp>
          <p:nvSpPr>
            <p:cNvPr id="36" name="文本框 35"/>
            <p:cNvSpPr txBox="1"/>
            <p:nvPr>
              <p:custDataLst>
                <p:tags r:id="rId9"/>
              </p:custDataLst>
            </p:nvPr>
          </p:nvSpPr>
          <p:spPr>
            <a:xfrm>
              <a:off x="6778" y="963"/>
              <a:ext cx="5501" cy="919"/>
            </a:xfrm>
            <a:prstGeom prst="rect">
              <a:avLst/>
            </a:prstGeom>
            <a:noFill/>
          </p:spPr>
          <p:txBody>
            <a:bodyPr wrap="square" rtlCol="0">
              <a:spAutoFit/>
            </a:bodyPr>
            <a:p>
              <a:pPr algn="ctr"/>
              <a:r>
                <a:rPr lang="zh-CN" altLang="en-US" sz="3200" b="1">
                  <a:solidFill>
                    <a:srgbClr val="55797A"/>
                  </a:solidFill>
                  <a:effectLst/>
                  <a:latin typeface="微软雅黑" panose="020B0503020204020204" pitchFamily="34" charset="-122"/>
                  <a:ea typeface="微软雅黑" panose="020B0503020204020204" pitchFamily="34" charset="-122"/>
                  <a:sym typeface="+mn-ea"/>
                </a:rPr>
                <a:t>全省目标</a:t>
              </a:r>
              <a:endParaRPr lang="zh-CN" altLang="en-US" sz="3200" b="1">
                <a:solidFill>
                  <a:srgbClr val="55797A"/>
                </a:solidFill>
                <a:effectLst/>
                <a:latin typeface="微软雅黑" panose="020B0503020204020204" pitchFamily="34" charset="-122"/>
                <a:ea typeface="微软雅黑" panose="020B0503020204020204" pitchFamily="34" charset="-122"/>
                <a:sym typeface="+mn-ea"/>
              </a:endParaRPr>
            </a:p>
          </p:txBody>
        </p:sp>
      </p:grpSp>
      <p:cxnSp>
        <p:nvCxnSpPr>
          <p:cNvPr id="37" name="肘形连接符 36"/>
          <p:cNvCxnSpPr>
            <a:stCxn id="27" idx="0"/>
            <a:endCxn id="30" idx="0"/>
          </p:cNvCxnSpPr>
          <p:nvPr/>
        </p:nvCxnSpPr>
        <p:spPr>
          <a:xfrm rot="16200000" flipH="1">
            <a:off x="6122670" y="-1666240"/>
            <a:ext cx="3175" cy="7498080"/>
          </a:xfrm>
          <a:prstGeom prst="bentConnector3">
            <a:avLst>
              <a:gd name="adj1" fmla="val -8670000"/>
            </a:avLst>
          </a:prstGeom>
          <a:solidFill>
            <a:srgbClr val="F0F6F4"/>
          </a:solidFill>
          <a:ln w="19050">
            <a:solidFill>
              <a:srgbClr val="6F8F8D"/>
            </a:solidFill>
            <a:prstDash val="lgDash"/>
          </a:ln>
        </p:spPr>
      </p:cxnSp>
      <p:cxnSp>
        <p:nvCxnSpPr>
          <p:cNvPr id="38" name="直接连接符 37"/>
          <p:cNvCxnSpPr/>
          <p:nvPr/>
        </p:nvCxnSpPr>
        <p:spPr>
          <a:xfrm>
            <a:off x="6122670" y="1811655"/>
            <a:ext cx="0" cy="166370"/>
          </a:xfrm>
          <a:prstGeom prst="line">
            <a:avLst/>
          </a:prstGeom>
          <a:solidFill>
            <a:srgbClr val="F0F6F4"/>
          </a:solidFill>
          <a:ln w="19050">
            <a:solidFill>
              <a:srgbClr val="6F8F8D"/>
            </a:solidFill>
            <a:prstDash val="lgDash"/>
          </a:ln>
        </p:spPr>
      </p:cxnSp>
      <p:sp>
        <p:nvSpPr>
          <p:cNvPr id="100" name="文本框 99"/>
          <p:cNvSpPr txBox="1"/>
          <p:nvPr/>
        </p:nvSpPr>
        <p:spPr>
          <a:xfrm>
            <a:off x="1693545" y="1552575"/>
            <a:ext cx="8774430" cy="275590"/>
          </a:xfrm>
          <a:prstGeom prst="rect">
            <a:avLst/>
          </a:prstGeom>
          <a:noFill/>
          <a:ln w="9525">
            <a:noFill/>
          </a:ln>
        </p:spPr>
        <p:txBody>
          <a:bodyPr wrap="square">
            <a:spAutoFit/>
          </a:bodyPr>
          <a:p>
            <a:pPr indent="0" algn="ctr"/>
            <a:r>
              <a:rPr lang="en-US" sz="1200" b="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0"/>
              </a:rPr>
              <a:t>《省建设厅关于开展房屋市政工程建筑垃圾减量化专项治理行动的通知》（浙建质安函〔2025〕366号）</a:t>
            </a:r>
            <a:endParaRPr lang="en-US" sz="1200" b="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42" name="组合 41"/>
          <p:cNvGrpSpPr/>
          <p:nvPr/>
        </p:nvGrpSpPr>
        <p:grpSpPr>
          <a:xfrm>
            <a:off x="749935" y="511175"/>
            <a:ext cx="4236085" cy="457835"/>
            <a:chOff x="1181" y="805"/>
            <a:chExt cx="6671" cy="721"/>
          </a:xfrm>
        </p:grpSpPr>
        <p:sp>
          <p:nvSpPr>
            <p:cNvPr id="43" name="Shape 9"/>
            <p:cNvSpPr/>
            <p:nvPr>
              <p:custDataLst>
                <p:tags r:id="rId2"/>
              </p:custDataLst>
            </p:nvPr>
          </p:nvSpPr>
          <p:spPr>
            <a:xfrm>
              <a:off x="2016" y="1323"/>
              <a:ext cx="5836" cy="203"/>
            </a:xfrm>
            <a:prstGeom prst="rect">
              <a:avLst/>
            </a:prstGeom>
            <a:solidFill>
              <a:srgbClr val="DDEAE6"/>
            </a:solidFill>
            <a:ln w="12700">
              <a:solidFill>
                <a:srgbClr val="DDEAE6"/>
              </a:solidFill>
              <a:prstDash val="solid"/>
            </a:ln>
          </p:spPr>
        </p:sp>
        <p:sp>
          <p:nvSpPr>
            <p:cNvPr id="44" name="Text 7"/>
            <p:cNvSpPr/>
            <p:nvPr>
              <p:custDataLst>
                <p:tags r:id="rId3"/>
              </p:custDataLst>
            </p:nvPr>
          </p:nvSpPr>
          <p:spPr>
            <a:xfrm>
              <a:off x="1181" y="805"/>
              <a:ext cx="6498" cy="518"/>
            </a:xfrm>
            <a:prstGeom prst="rect">
              <a:avLst/>
            </a:prstGeom>
            <a:noFill/>
          </p:spPr>
          <p:txBody>
            <a:bodyPr wrap="square" lIns="0" tIns="0" rIns="0" bIns="0" rtlCol="0" anchor="ctr"/>
            <a:p>
              <a:pPr marL="0" indent="0" algn="l">
                <a:buNone/>
              </a:pPr>
              <a:r>
                <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1.目标及适用范围</a:t>
              </a:r>
              <a:endPar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en-US" altLang="zh-CN" b="1">
                  <a:solidFill>
                    <a:srgbClr val="55797A"/>
                  </a:solidFill>
                  <a:effectLst/>
                  <a:latin typeface="微软雅黑" panose="020B0503020204020204" pitchFamily="34" charset="-122"/>
                  <a:ea typeface="微软雅黑" panose="020B0503020204020204" pitchFamily="34" charset="-122"/>
                </a:rPr>
                <a:t>   </a:t>
              </a:r>
              <a:r>
                <a:rPr lang="zh-CN" altLang="en-US" b="1">
                  <a:solidFill>
                    <a:srgbClr val="55797A"/>
                  </a:solidFill>
                  <a:effectLst/>
                  <a:latin typeface="微软雅黑" panose="020B0503020204020204" pitchFamily="34" charset="-122"/>
                  <a:ea typeface="微软雅黑" panose="020B0503020204020204" pitchFamily="34" charset="-122"/>
                </a:rPr>
                <a:t>建筑垃圾资源化适用范围及适用要求</a:t>
              </a:r>
              <a:endParaRPr lang="zh-CN" altLang="en-US" b="1">
                <a:solidFill>
                  <a:srgbClr val="55797A"/>
                </a:solidFill>
                <a:effectLst/>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5946775" y="1661160"/>
            <a:ext cx="5528945" cy="3990340"/>
            <a:chOff x="797" y="2616"/>
            <a:chExt cx="8707" cy="6284"/>
          </a:xfrm>
        </p:grpSpPr>
        <p:sp>
          <p:nvSpPr>
            <p:cNvPr id="12" name="Shape 10"/>
            <p:cNvSpPr/>
            <p:nvPr/>
          </p:nvSpPr>
          <p:spPr>
            <a:xfrm>
              <a:off x="1152" y="2910"/>
              <a:ext cx="8352" cy="5990"/>
            </a:xfrm>
            <a:prstGeom prst="roundRect">
              <a:avLst>
                <a:gd name="adj" fmla="val 11141"/>
              </a:avLst>
            </a:prstGeom>
            <a:solidFill>
              <a:srgbClr val="FFFFFF"/>
            </a:solidFill>
            <a:ln w="12700">
              <a:solidFill>
                <a:srgbClr val="D7E5E1"/>
              </a:solidFill>
              <a:prstDash val="solid"/>
            </a:ln>
          </p:spPr>
        </p:sp>
        <p:sp>
          <p:nvSpPr>
            <p:cNvPr id="45" name="圆角矩形 44"/>
            <p:cNvSpPr/>
            <p:nvPr/>
          </p:nvSpPr>
          <p:spPr>
            <a:xfrm>
              <a:off x="797" y="2616"/>
              <a:ext cx="2774" cy="600"/>
            </a:xfrm>
            <a:prstGeom prst="roundRect">
              <a:avLst>
                <a:gd name="adj" fmla="val 50000"/>
              </a:avLst>
            </a:prstGeom>
            <a:solidFill>
              <a:srgbClr val="F1F7F5"/>
            </a:solidFill>
            <a:ln w="19050">
              <a:solidFill>
                <a:srgbClr val="6F8F8D"/>
              </a:solidFill>
              <a:prstDash val="solid"/>
            </a:ln>
          </p:spPr>
          <p:txBody>
            <a:bodyPr rtlCol="0" anchor="ctr"/>
            <a:p>
              <a:pPr algn="ctr"/>
              <a:r>
                <a:rPr 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rPr>
                <a:t>利用要求</a:t>
              </a:r>
              <a:endParaRPr 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47" name="圆角矩形 46"/>
            <p:cNvSpPr/>
            <p:nvPr/>
          </p:nvSpPr>
          <p:spPr>
            <a:xfrm>
              <a:off x="1837" y="3572"/>
              <a:ext cx="7056" cy="2952"/>
            </a:xfrm>
            <a:prstGeom prst="roundRect">
              <a:avLst>
                <a:gd name="adj" fmla="val 7965"/>
              </a:avLst>
            </a:prstGeom>
            <a:solidFill>
              <a:srgbClr val="F8FBFA"/>
            </a:solidFill>
            <a:ln w="12700">
              <a:solidFill>
                <a:srgbClr val="D5E1DE"/>
              </a:solidFill>
              <a:prstDash val="solid"/>
            </a:ln>
          </p:spPr>
          <p:txBody>
            <a:bodyPr rtlCol="0" anchor="ctr"/>
            <a:p>
              <a:pPr algn="l"/>
              <a:r>
                <a:rPr 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全市政府投资项目</a:t>
              </a: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应全面落实建筑垃圾综合利用产品推广应用要求</a:t>
              </a: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在可使用综合利用产品的部位优先使用</a:t>
              </a: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algn="l"/>
              <a:r>
                <a:rPr lang="zh-CN" altLang="en-US"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rPr>
                <a:t>其中</a:t>
              </a:r>
              <a:r>
                <a:rPr lang="en-US"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rPr>
                <a:t>制品类、填料和混合料类等产品应在相关部位全部使用</a:t>
              </a:r>
              <a:r>
                <a:rPr lang="zh-CN" altLang="en-US"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sz="1600" dirty="0">
                <a:solidFill>
                  <a:srgbClr val="4D6765"/>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8" name="椭圆 47"/>
            <p:cNvSpPr/>
            <p:nvPr>
              <p:custDataLst>
                <p:tags r:id="rId4"/>
              </p:custDataLst>
            </p:nvPr>
          </p:nvSpPr>
          <p:spPr>
            <a:xfrm>
              <a:off x="1577" y="3343"/>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1</a:t>
              </a:r>
              <a:endParaRPr lang="en-US" altLang="zh-CN" b="1">
                <a:solidFill>
                  <a:schemeClr val="bg1"/>
                </a:solidFill>
              </a:endParaRPr>
            </a:p>
          </p:txBody>
        </p:sp>
        <p:sp>
          <p:nvSpPr>
            <p:cNvPr id="49" name="圆角矩形 48"/>
            <p:cNvSpPr/>
            <p:nvPr>
              <p:custDataLst>
                <p:tags r:id="rId5"/>
              </p:custDataLst>
            </p:nvPr>
          </p:nvSpPr>
          <p:spPr>
            <a:xfrm>
              <a:off x="1837" y="6996"/>
              <a:ext cx="7056" cy="1255"/>
            </a:xfrm>
            <a:prstGeom prst="roundRect">
              <a:avLst>
                <a:gd name="adj" fmla="val 19521"/>
              </a:avLst>
            </a:prstGeom>
            <a:solidFill>
              <a:srgbClr val="F8FBFA"/>
            </a:solidFill>
            <a:ln w="12700">
              <a:solidFill>
                <a:srgbClr val="D5E1DE"/>
              </a:solidFill>
              <a:prstDash val="solid"/>
            </a:ln>
          </p:spPr>
          <p:txBody>
            <a:bodyPr rtlCol="0" anchor="ctr"/>
            <a:p>
              <a:pPr marL="0" indent="0">
                <a:buNone/>
              </a:pP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鼓励</a:t>
              </a:r>
              <a:r>
                <a:rPr 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社会投资项目</a:t>
              </a: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使用建筑垃圾综合利用产品</a:t>
              </a: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50" name="椭圆 49"/>
            <p:cNvSpPr/>
            <p:nvPr>
              <p:custDataLst>
                <p:tags r:id="rId6"/>
              </p:custDataLst>
            </p:nvPr>
          </p:nvSpPr>
          <p:spPr>
            <a:xfrm>
              <a:off x="1577" y="6767"/>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2</a:t>
              </a:r>
              <a:endParaRPr lang="en-US" altLang="zh-CN" b="1">
                <a:solidFill>
                  <a:schemeClr val="bg1"/>
                </a:solidFill>
              </a:endParaRPr>
            </a:p>
          </p:txBody>
        </p:sp>
      </p:grpSp>
      <p:grpSp>
        <p:nvGrpSpPr>
          <p:cNvPr id="3" name="组合 2"/>
          <p:cNvGrpSpPr/>
          <p:nvPr/>
        </p:nvGrpSpPr>
        <p:grpSpPr>
          <a:xfrm>
            <a:off x="467360" y="1661160"/>
            <a:ext cx="5500370" cy="3990340"/>
            <a:chOff x="9504" y="2616"/>
            <a:chExt cx="8662" cy="6284"/>
          </a:xfrm>
        </p:grpSpPr>
        <p:sp>
          <p:nvSpPr>
            <p:cNvPr id="52" name="Shape 10"/>
            <p:cNvSpPr/>
            <p:nvPr>
              <p:custDataLst>
                <p:tags r:id="rId7"/>
              </p:custDataLst>
            </p:nvPr>
          </p:nvSpPr>
          <p:spPr>
            <a:xfrm>
              <a:off x="9814" y="2910"/>
              <a:ext cx="8352" cy="5990"/>
            </a:xfrm>
            <a:prstGeom prst="roundRect">
              <a:avLst>
                <a:gd name="adj" fmla="val 11141"/>
              </a:avLst>
            </a:prstGeom>
            <a:solidFill>
              <a:srgbClr val="FFFFFF"/>
            </a:solidFill>
            <a:ln w="12700">
              <a:solidFill>
                <a:srgbClr val="D7E5E1"/>
              </a:solidFill>
              <a:prstDash val="solid"/>
            </a:ln>
          </p:spPr>
        </p:sp>
        <p:sp>
          <p:nvSpPr>
            <p:cNvPr id="53" name="圆角矩形 52"/>
            <p:cNvSpPr/>
            <p:nvPr>
              <p:custDataLst>
                <p:tags r:id="rId8"/>
              </p:custDataLst>
            </p:nvPr>
          </p:nvSpPr>
          <p:spPr>
            <a:xfrm>
              <a:off x="10499" y="3572"/>
              <a:ext cx="7056" cy="2134"/>
            </a:xfrm>
            <a:prstGeom prst="roundRect">
              <a:avLst>
                <a:gd name="adj" fmla="val 7965"/>
              </a:avLst>
            </a:prstGeom>
            <a:solidFill>
              <a:srgbClr val="F8FBFA"/>
            </a:solidFill>
            <a:ln w="12700">
              <a:solidFill>
                <a:srgbClr val="D5E1DE"/>
              </a:solidFill>
              <a:prstDash val="solid"/>
            </a:ln>
          </p:spPr>
          <p:txBody>
            <a:bodyPr rtlCol="0" anchor="ctr"/>
            <a:p>
              <a:pPr marL="0" indent="0">
                <a:buNone/>
              </a:pP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适用于杭州市行政区域内</a:t>
              </a:r>
              <a:r>
                <a:rPr 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2025年10月1日</a:t>
              </a: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后立项的所有房建市政工程项目</a:t>
              </a: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54" name="椭圆 53"/>
            <p:cNvSpPr/>
            <p:nvPr>
              <p:custDataLst>
                <p:tags r:id="rId9"/>
              </p:custDataLst>
            </p:nvPr>
          </p:nvSpPr>
          <p:spPr>
            <a:xfrm>
              <a:off x="10239" y="3343"/>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1</a:t>
              </a:r>
              <a:endParaRPr lang="en-US" altLang="zh-CN" b="1">
                <a:solidFill>
                  <a:schemeClr val="bg1"/>
                </a:solidFill>
              </a:endParaRPr>
            </a:p>
          </p:txBody>
        </p:sp>
        <p:sp>
          <p:nvSpPr>
            <p:cNvPr id="55" name="圆角矩形 54"/>
            <p:cNvSpPr/>
            <p:nvPr>
              <p:custDataLst>
                <p:tags r:id="rId10"/>
              </p:custDataLst>
            </p:nvPr>
          </p:nvSpPr>
          <p:spPr>
            <a:xfrm>
              <a:off x="10499" y="6264"/>
              <a:ext cx="7056" cy="1987"/>
            </a:xfrm>
            <a:prstGeom prst="roundRect">
              <a:avLst>
                <a:gd name="adj" fmla="val 19521"/>
              </a:avLst>
            </a:prstGeom>
            <a:solidFill>
              <a:srgbClr val="F8FBFA"/>
            </a:solidFill>
            <a:ln w="12700">
              <a:solidFill>
                <a:srgbClr val="D5E1DE"/>
              </a:solidFill>
              <a:prstDash val="solid"/>
            </a:ln>
          </p:spPr>
          <p:txBody>
            <a:bodyPr rtlCol="0" anchor="ctr"/>
            <a:p>
              <a:pPr marL="0" indent="0">
                <a:buNone/>
              </a:pPr>
              <a:r>
                <a:rPr lang="en-US" sz="1600"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2025年10月1日</a:t>
              </a:r>
              <a:r>
                <a:rPr 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前立项且具备条件的项目，鼓励参照执行</a:t>
              </a:r>
              <a:r>
                <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sz="1600"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56" name="椭圆 55"/>
            <p:cNvSpPr/>
            <p:nvPr>
              <p:custDataLst>
                <p:tags r:id="rId11"/>
              </p:custDataLst>
            </p:nvPr>
          </p:nvSpPr>
          <p:spPr>
            <a:xfrm>
              <a:off x="10239" y="6005"/>
              <a:ext cx="591" cy="591"/>
            </a:xfrm>
            <a:prstGeom prst="ellipse">
              <a:avLst/>
            </a:prstGeom>
            <a:solidFill>
              <a:srgbClr val="6F8F8D"/>
            </a:solidFill>
            <a:ln w="12700">
              <a:solidFill>
                <a:srgbClr val="6F8F8D"/>
              </a:solidFill>
              <a:prstDash val="solid"/>
            </a:ln>
          </p:spPr>
          <p:txBody>
            <a:bodyPr rtlCol="0" anchor="ctr"/>
            <a:p>
              <a:pPr algn="ctr"/>
              <a:r>
                <a:rPr lang="en-US" altLang="zh-CN" b="1">
                  <a:solidFill>
                    <a:schemeClr val="bg1"/>
                  </a:solidFill>
                </a:rPr>
                <a:t>2</a:t>
              </a:r>
              <a:endParaRPr lang="en-US" altLang="zh-CN" b="1">
                <a:solidFill>
                  <a:schemeClr val="bg1"/>
                </a:solidFill>
              </a:endParaRPr>
            </a:p>
          </p:txBody>
        </p:sp>
        <p:sp>
          <p:nvSpPr>
            <p:cNvPr id="51" name="圆角矩形 50"/>
            <p:cNvSpPr/>
            <p:nvPr>
              <p:custDataLst>
                <p:tags r:id="rId12"/>
              </p:custDataLst>
            </p:nvPr>
          </p:nvSpPr>
          <p:spPr>
            <a:xfrm>
              <a:off x="9504" y="2616"/>
              <a:ext cx="2774" cy="600"/>
            </a:xfrm>
            <a:prstGeom prst="roundRect">
              <a:avLst>
                <a:gd name="adj" fmla="val 50000"/>
              </a:avLst>
            </a:prstGeom>
            <a:solidFill>
              <a:srgbClr val="F1F7F5"/>
            </a:solidFill>
            <a:ln w="19050">
              <a:solidFill>
                <a:srgbClr val="6F8F8D"/>
              </a:solidFill>
              <a:prstDash val="solid"/>
            </a:ln>
          </p:spPr>
          <p:txBody>
            <a:bodyPr rtlCol="0" anchor="ctr"/>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rPr>
                <a:t>适用范围</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0"/>
              </a:endParaRPr>
            </a:p>
          </p:txBody>
        </p:sp>
      </p:grpSp>
      <p:grpSp>
        <p:nvGrpSpPr>
          <p:cNvPr id="7" name="组合 6"/>
          <p:cNvGrpSpPr/>
          <p:nvPr/>
        </p:nvGrpSpPr>
        <p:grpSpPr>
          <a:xfrm>
            <a:off x="600710" y="5751195"/>
            <a:ext cx="10552430" cy="880110"/>
            <a:chOff x="946" y="9057"/>
            <a:chExt cx="16618" cy="1386"/>
          </a:xfrm>
        </p:grpSpPr>
        <p:sp>
          <p:nvSpPr>
            <p:cNvPr id="100" name="文本框 99"/>
            <p:cNvSpPr txBox="1"/>
            <p:nvPr>
              <p:custDataLst>
                <p:tags r:id="rId13"/>
              </p:custDataLst>
            </p:nvPr>
          </p:nvSpPr>
          <p:spPr>
            <a:xfrm>
              <a:off x="946" y="9057"/>
              <a:ext cx="15682" cy="434"/>
            </a:xfrm>
            <a:prstGeom prst="rect">
              <a:avLst/>
            </a:prstGeom>
            <a:noFill/>
            <a:ln w="9525">
              <a:noFill/>
            </a:ln>
          </p:spPr>
          <p:txBody>
            <a:bodyPr wrap="square">
              <a:spAutoFit/>
            </a:bodyPr>
            <a:p>
              <a:pPr indent="0"/>
              <a:r>
                <a:rPr lang="zh-CN" altLang="en-US" sz="1200" dirty="0">
                  <a:solidFill>
                    <a:schemeClr val="bg1">
                      <a:lumMod val="50000"/>
                    </a:schemeClr>
                  </a:solidFill>
                  <a:sym typeface="+mn-ea"/>
                </a:rPr>
                <a:t>《杭州市城乡建设委员会 杭州市发展和改革委员会关于在全市房建市政工程推广应用建筑垃圾综合利用产品的通知》杭建工</a:t>
              </a:r>
              <a:r>
                <a:rPr lang="en-US" altLang="zh-CN" sz="1200" dirty="0">
                  <a:solidFill>
                    <a:schemeClr val="bg1">
                      <a:lumMod val="50000"/>
                    </a:schemeClr>
                  </a:solidFill>
                  <a:sym typeface="+mn-ea"/>
                </a:rPr>
                <a:t>[2025]118</a:t>
              </a:r>
              <a:r>
                <a:rPr lang="zh-CN" altLang="en-US" sz="1200" dirty="0">
                  <a:solidFill>
                    <a:schemeClr val="bg1">
                      <a:lumMod val="50000"/>
                    </a:schemeClr>
                  </a:solidFill>
                  <a:sym typeface="+mn-ea"/>
                </a:rPr>
                <a:t>号</a:t>
              </a:r>
              <a:endParaRPr lang="zh-CN" altLang="en-US" sz="12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5" name="文本框 4"/>
            <p:cNvSpPr txBox="1"/>
            <p:nvPr/>
          </p:nvSpPr>
          <p:spPr>
            <a:xfrm>
              <a:off x="946" y="9533"/>
              <a:ext cx="16618" cy="434"/>
            </a:xfrm>
            <a:prstGeom prst="rect">
              <a:avLst/>
            </a:prstGeom>
            <a:noFill/>
          </p:spPr>
          <p:txBody>
            <a:bodyPr wrap="square" rtlCol="0" anchor="t">
              <a:spAutoFit/>
            </a:bodyPr>
            <a:p>
              <a:r>
                <a:rPr lang="zh-CN" altLang="en-US" sz="1200" dirty="0">
                  <a:solidFill>
                    <a:schemeClr val="bg1">
                      <a:lumMod val="50000"/>
                    </a:schemeClr>
                  </a:solidFill>
                </a:rPr>
                <a:t>《省建设厅关于印发《建筑垃圾综合利用产品主要种类、适用工程部位、质量标准及应用规程参考目录（第二版）》的通知》浙建城管发〔2025〕53号</a:t>
              </a:r>
              <a:endParaRPr lang="zh-CN" altLang="en-US" sz="1200" dirty="0">
                <a:solidFill>
                  <a:schemeClr val="bg1">
                    <a:lumMod val="50000"/>
                  </a:schemeClr>
                </a:solidFill>
              </a:endParaRPr>
            </a:p>
          </p:txBody>
        </p:sp>
        <p:sp>
          <p:nvSpPr>
            <p:cNvPr id="6" name="文本框 5"/>
            <p:cNvSpPr txBox="1"/>
            <p:nvPr/>
          </p:nvSpPr>
          <p:spPr>
            <a:xfrm>
              <a:off x="946" y="10009"/>
              <a:ext cx="8000" cy="434"/>
            </a:xfrm>
            <a:prstGeom prst="rect">
              <a:avLst/>
            </a:prstGeom>
            <a:noFill/>
            <a:ln w="9525">
              <a:noFill/>
            </a:ln>
          </p:spPr>
          <p:txBody>
            <a:bodyPr>
              <a:spAutoFit/>
            </a:bodyPr>
            <a:p>
              <a:pPr indent="0" algn="l"/>
              <a:r>
                <a:rPr lang="zh-CN" altLang="en-US" sz="1200" b="0" dirty="0">
                  <a:solidFill>
                    <a:schemeClr val="bg1">
                      <a:lumMod val="50000"/>
                    </a:schemeClr>
                  </a:solidFill>
                </a:rPr>
                <a:t>《浙江省建筑垃圾综合利用产品应用技术导则(试行)》</a:t>
              </a:r>
              <a:endParaRPr lang="zh-CN" altLang="en-US" sz="1200" b="0" dirty="0">
                <a:solidFill>
                  <a:schemeClr val="bg1">
                    <a:lumMod val="50000"/>
                  </a:schemeClr>
                </a:solidFil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4" name="组合 33"/>
          <p:cNvGrpSpPr/>
          <p:nvPr/>
        </p:nvGrpSpPr>
        <p:grpSpPr>
          <a:xfrm>
            <a:off x="-426720" y="-257175"/>
            <a:ext cx="3692525" cy="1226185"/>
            <a:chOff x="-672" y="-405"/>
            <a:chExt cx="5815" cy="1931"/>
          </a:xfrm>
        </p:grpSpPr>
        <p:sp>
          <p:nvSpPr>
            <p:cNvPr id="43" name="Shape 9"/>
            <p:cNvSpPr/>
            <p:nvPr>
              <p:custDataLst>
                <p:tags r:id="rId2"/>
              </p:custDataLst>
            </p:nvPr>
          </p:nvSpPr>
          <p:spPr>
            <a:xfrm>
              <a:off x="-672" y="-405"/>
              <a:ext cx="5815" cy="1931"/>
            </a:xfrm>
            <a:prstGeom prst="rect">
              <a:avLst/>
            </a:prstGeom>
            <a:solidFill>
              <a:srgbClr val="F9F8F4"/>
            </a:solidFill>
            <a:ln w="12700">
              <a:noFill/>
              <a:prstDash val="solid"/>
            </a:ln>
          </p:spPr>
        </p:sp>
        <p:sp>
          <p:nvSpPr>
            <p:cNvPr id="33" name="Shape 9"/>
            <p:cNvSpPr/>
            <p:nvPr>
              <p:custDataLst>
                <p:tags r:id="rId3"/>
              </p:custDataLst>
            </p:nvPr>
          </p:nvSpPr>
          <p:spPr>
            <a:xfrm>
              <a:off x="1392" y="1323"/>
              <a:ext cx="3678" cy="203"/>
            </a:xfrm>
            <a:prstGeom prst="rect">
              <a:avLst/>
            </a:prstGeom>
            <a:solidFill>
              <a:srgbClr val="DDEAE6"/>
            </a:solidFill>
            <a:ln w="12700">
              <a:solidFill>
                <a:srgbClr val="DDEAE6"/>
              </a:solidFill>
              <a:prstDash val="solid"/>
            </a:ln>
          </p:spPr>
        </p:sp>
      </p:grpSp>
      <p:sp>
        <p:nvSpPr>
          <p:cNvPr id="44" name="Text 7"/>
          <p:cNvSpPr/>
          <p:nvPr>
            <p:custDataLst>
              <p:tags r:id="rId4"/>
            </p:custDataLst>
          </p:nvPr>
        </p:nvSpPr>
        <p:spPr>
          <a:xfrm>
            <a:off x="749935" y="511175"/>
            <a:ext cx="1818005" cy="328930"/>
          </a:xfrm>
          <a:prstGeom prst="rect">
            <a:avLst/>
          </a:prstGeom>
          <a:noFill/>
          <a:extLst>
            <a:ext uri="{909E8E84-426E-40DD-AFC4-6F175D3DCCD1}">
              <a14:hiddenFill xmlns:a14="http://schemas.microsoft.com/office/drawing/2010/main">
                <a:grpFill/>
              </a14:hiddenFill>
            </a:ext>
          </a:extLst>
        </p:spPr>
        <p:txBody>
          <a:bodyPr wrap="square" lIns="0" tIns="0" rIns="0" bIns="0" rtlCol="0" anchor="ctr"/>
          <a:p>
            <a:pPr marL="0" indent="0" algn="l">
              <a:buNone/>
            </a:pPr>
            <a:r>
              <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2.</a:t>
            </a:r>
            <a:r>
              <a:rPr lang="zh-CN" alt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各方主体职责</a:t>
            </a:r>
            <a:endPar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en-US" altLang="zh-CN" b="1">
                <a:solidFill>
                  <a:srgbClr val="55797A"/>
                </a:solidFill>
                <a:effectLst/>
                <a:latin typeface="微软雅黑" panose="020B0503020204020204" pitchFamily="34" charset="-122"/>
                <a:ea typeface="微软雅黑" panose="020B0503020204020204" pitchFamily="34" charset="-122"/>
              </a:rPr>
              <a:t>   </a:t>
            </a:r>
            <a:r>
              <a:rPr lang="zh-CN" altLang="en-US" b="1">
                <a:solidFill>
                  <a:srgbClr val="55797A"/>
                </a:solidFill>
                <a:effectLst/>
                <a:latin typeface="微软雅黑" panose="020B0503020204020204" pitchFamily="34" charset="-122"/>
                <a:ea typeface="微软雅黑" panose="020B0503020204020204" pitchFamily="34" charset="-122"/>
              </a:rPr>
              <a:t>建设单位</a:t>
            </a:r>
            <a:endParaRPr lang="zh-CN" altLang="en-US" b="1">
              <a:solidFill>
                <a:srgbClr val="55797A"/>
              </a:solidFill>
              <a:effectLst/>
              <a:latin typeface="微软雅黑" panose="020B0503020204020204" pitchFamily="34" charset="-122"/>
              <a:ea typeface="微软雅黑" panose="020B0503020204020204" pitchFamily="34" charset="-122"/>
            </a:endParaRPr>
          </a:p>
        </p:txBody>
      </p:sp>
      <p:grpSp>
        <p:nvGrpSpPr>
          <p:cNvPr id="53" name="组合 52"/>
          <p:cNvGrpSpPr/>
          <p:nvPr/>
        </p:nvGrpSpPr>
        <p:grpSpPr>
          <a:xfrm>
            <a:off x="749935" y="1389380"/>
            <a:ext cx="10733405" cy="749300"/>
            <a:chOff x="1181" y="2506"/>
            <a:chExt cx="16903" cy="1180"/>
          </a:xfrm>
        </p:grpSpPr>
        <p:sp>
          <p:nvSpPr>
            <p:cNvPr id="37" name="圆角矩形 36"/>
            <p:cNvSpPr/>
            <p:nvPr/>
          </p:nvSpPr>
          <p:spPr>
            <a:xfrm>
              <a:off x="1692" y="2506"/>
              <a:ext cx="16392" cy="1181"/>
            </a:xfrm>
            <a:prstGeom prst="roundRect">
              <a:avLst>
                <a:gd name="adj" fmla="val 50000"/>
              </a:avLst>
            </a:prstGeom>
            <a:solidFill>
              <a:srgbClr val="F8FBFA"/>
            </a:solidFill>
            <a:ln w="28575">
              <a:solidFill>
                <a:srgbClr val="D5E1DE"/>
              </a:solidFill>
              <a:prstDash val="solid"/>
            </a:ln>
          </p:spPr>
          <p:txBody>
            <a:bodyPr rtlCol="0" anchor="ctr"/>
            <a:p>
              <a:pPr algn="l"/>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落实建筑垃圾减量化与资源化利用</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首要责任</a:t>
              </a:r>
              <a:endParaRPr lang="zh-CN" altLang="en-US"/>
            </a:p>
          </p:txBody>
        </p:sp>
        <p:sp>
          <p:nvSpPr>
            <p:cNvPr id="39" name="椭圆 38"/>
            <p:cNvSpPr/>
            <p:nvPr>
              <p:custDataLst>
                <p:tags r:id="rId5"/>
              </p:custDataLst>
            </p:nvPr>
          </p:nvSpPr>
          <p:spPr>
            <a:xfrm>
              <a:off x="1181" y="2678"/>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1</a:t>
              </a:r>
              <a:endParaRPr lang="en-US" altLang="zh-CN" sz="2400" b="1">
                <a:solidFill>
                  <a:schemeClr val="bg1"/>
                </a:solidFill>
              </a:endParaRPr>
            </a:p>
          </p:txBody>
        </p:sp>
      </p:grpSp>
      <p:grpSp>
        <p:nvGrpSpPr>
          <p:cNvPr id="52" name="组合 51"/>
          <p:cNvGrpSpPr/>
          <p:nvPr/>
        </p:nvGrpSpPr>
        <p:grpSpPr>
          <a:xfrm>
            <a:off x="749935" y="2512695"/>
            <a:ext cx="10671810" cy="749300"/>
            <a:chOff x="1181" y="4234"/>
            <a:chExt cx="16806" cy="1180"/>
          </a:xfrm>
        </p:grpSpPr>
        <p:sp>
          <p:nvSpPr>
            <p:cNvPr id="46" name="圆角矩形 45"/>
            <p:cNvSpPr/>
            <p:nvPr>
              <p:custDataLst>
                <p:tags r:id="rId6"/>
              </p:custDataLst>
            </p:nvPr>
          </p:nvSpPr>
          <p:spPr>
            <a:xfrm>
              <a:off x="1595" y="4234"/>
              <a:ext cx="16392" cy="1181"/>
            </a:xfrm>
            <a:prstGeom prst="roundRect">
              <a:avLst>
                <a:gd name="adj" fmla="val 50000"/>
              </a:avLst>
            </a:prstGeom>
            <a:solidFill>
              <a:schemeClr val="bg1"/>
            </a:solidFill>
            <a:ln w="28575">
              <a:solidFill>
                <a:srgbClr val="D5E1DE"/>
              </a:solidFill>
              <a:prstDash val="solid"/>
            </a:ln>
          </p:spPr>
          <p:txBody>
            <a:bodyPr rtlCol="0" anchor="ctr"/>
            <a:p>
              <a:pPr marL="0" indent="0">
                <a:buNone/>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贯彻落实</a:t>
              </a:r>
              <a:r>
                <a:rPr lang="en-US" altLang="zh-CN"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适用、经济、绿色、美观</a:t>
              </a:r>
              <a:r>
                <a:rPr lang="en-US" altLang="zh-CN"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建设方针，统筹考虑</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工程全生命周期</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耐久性、可持续性。</a:t>
              </a:r>
              <a:endPar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7" name="椭圆 46"/>
            <p:cNvSpPr/>
            <p:nvPr>
              <p:custDataLst>
                <p:tags r:id="rId7"/>
              </p:custDataLst>
            </p:nvPr>
          </p:nvSpPr>
          <p:spPr>
            <a:xfrm>
              <a:off x="1181" y="4429"/>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2</a:t>
              </a:r>
              <a:endParaRPr lang="en-US" altLang="zh-CN" sz="2400" b="1">
                <a:solidFill>
                  <a:schemeClr val="bg1"/>
                </a:solidFill>
              </a:endParaRPr>
            </a:p>
          </p:txBody>
        </p:sp>
      </p:grpSp>
      <p:grpSp>
        <p:nvGrpSpPr>
          <p:cNvPr id="51" name="组合 50"/>
          <p:cNvGrpSpPr/>
          <p:nvPr/>
        </p:nvGrpSpPr>
        <p:grpSpPr>
          <a:xfrm>
            <a:off x="749935" y="3636010"/>
            <a:ext cx="10671810" cy="749300"/>
            <a:chOff x="1181" y="5962"/>
            <a:chExt cx="16806" cy="1180"/>
          </a:xfrm>
        </p:grpSpPr>
        <p:sp>
          <p:nvSpPr>
            <p:cNvPr id="40" name="圆角矩形 39"/>
            <p:cNvSpPr/>
            <p:nvPr>
              <p:custDataLst>
                <p:tags r:id="rId8"/>
              </p:custDataLst>
            </p:nvPr>
          </p:nvSpPr>
          <p:spPr>
            <a:xfrm>
              <a:off x="1595" y="5962"/>
              <a:ext cx="16392" cy="1181"/>
            </a:xfrm>
            <a:prstGeom prst="roundRect">
              <a:avLst>
                <a:gd name="adj" fmla="val 50000"/>
              </a:avLst>
            </a:prstGeom>
            <a:solidFill>
              <a:srgbClr val="F8FBFA"/>
            </a:solidFill>
            <a:ln w="28575">
              <a:solidFill>
                <a:srgbClr val="D5E1DE"/>
              </a:solidFill>
              <a:prstDash val="solid"/>
            </a:ln>
          </p:spPr>
          <p:txBody>
            <a:bodyPr rtlCol="0" anchor="ctr">
              <a:noAutofit/>
            </a:bodyPr>
            <a:p>
              <a:pPr lvl="0" algn="l">
                <a:buClrTx/>
                <a:buSzTx/>
                <a:buFontTx/>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在</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方案设计、</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初步设计、施工图设计各阶段</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明确</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建筑垃圾</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源头减量</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目标和要求</a:t>
              </a:r>
              <a:endPar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8" name="椭圆 47"/>
            <p:cNvSpPr/>
            <p:nvPr>
              <p:custDataLst>
                <p:tags r:id="rId9"/>
              </p:custDataLst>
            </p:nvPr>
          </p:nvSpPr>
          <p:spPr>
            <a:xfrm>
              <a:off x="1181" y="6160"/>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3</a:t>
              </a:r>
              <a:endParaRPr lang="en-US" altLang="zh-CN" sz="2400" b="1">
                <a:solidFill>
                  <a:schemeClr val="bg1"/>
                </a:solidFill>
              </a:endParaRPr>
            </a:p>
          </p:txBody>
        </p:sp>
      </p:grpSp>
      <p:grpSp>
        <p:nvGrpSpPr>
          <p:cNvPr id="50" name="组合 49"/>
          <p:cNvGrpSpPr/>
          <p:nvPr/>
        </p:nvGrpSpPr>
        <p:grpSpPr>
          <a:xfrm>
            <a:off x="749935" y="4759325"/>
            <a:ext cx="10671810" cy="749300"/>
            <a:chOff x="1181" y="7690"/>
            <a:chExt cx="16806" cy="1180"/>
          </a:xfrm>
        </p:grpSpPr>
        <p:sp>
          <p:nvSpPr>
            <p:cNvPr id="45" name="圆角矩形 44"/>
            <p:cNvSpPr/>
            <p:nvPr>
              <p:custDataLst>
                <p:tags r:id="rId10"/>
              </p:custDataLst>
            </p:nvPr>
          </p:nvSpPr>
          <p:spPr>
            <a:xfrm>
              <a:off x="1595" y="7690"/>
              <a:ext cx="16392" cy="1181"/>
            </a:xfrm>
            <a:prstGeom prst="roundRect">
              <a:avLst>
                <a:gd name="adj" fmla="val 50000"/>
              </a:avLst>
            </a:prstGeom>
            <a:solidFill>
              <a:schemeClr val="bg1"/>
            </a:solidFill>
            <a:ln w="28575">
              <a:solidFill>
                <a:srgbClr val="D5E1DE"/>
              </a:solidFill>
              <a:prstDash val="solid"/>
            </a:ln>
          </p:spPr>
          <p:txBody>
            <a:bodyPr rtlCol="0" anchor="ctr">
              <a:noAutofit/>
            </a:bodyPr>
            <a:p>
              <a:pPr lvl="0" algn="l">
                <a:buClrTx/>
                <a:buSzTx/>
                <a:buFontTx/>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督促设计单位</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开展土方平衡论证</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并在施工图设计文件中落实相关措施。</a:t>
              </a:r>
              <a:endPar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9" name="椭圆 48"/>
            <p:cNvSpPr/>
            <p:nvPr>
              <p:custDataLst>
                <p:tags r:id="rId11"/>
              </p:custDataLst>
            </p:nvPr>
          </p:nvSpPr>
          <p:spPr>
            <a:xfrm>
              <a:off x="1181" y="7885"/>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4</a:t>
              </a:r>
              <a:endParaRPr lang="en-US" altLang="zh-CN" sz="2400" b="1">
                <a:solidFill>
                  <a:schemeClr val="bg1"/>
                </a:solidFill>
              </a:endParaRPr>
            </a:p>
          </p:txBody>
        </p:sp>
      </p:grpSp>
      <p:grpSp>
        <p:nvGrpSpPr>
          <p:cNvPr id="55" name="组合 54"/>
          <p:cNvGrpSpPr/>
          <p:nvPr/>
        </p:nvGrpSpPr>
        <p:grpSpPr>
          <a:xfrm>
            <a:off x="4480560" y="28575"/>
            <a:ext cx="3200400" cy="922020"/>
            <a:chOff x="7056" y="45"/>
            <a:chExt cx="5040" cy="1452"/>
          </a:xfrm>
        </p:grpSpPr>
        <p:sp>
          <p:nvSpPr>
            <p:cNvPr id="11" name="Shape 9"/>
            <p:cNvSpPr/>
            <p:nvPr/>
          </p:nvSpPr>
          <p:spPr>
            <a:xfrm>
              <a:off x="7056" y="1150"/>
              <a:ext cx="5040" cy="347"/>
            </a:xfrm>
            <a:prstGeom prst="rect">
              <a:avLst/>
            </a:prstGeom>
            <a:solidFill>
              <a:srgbClr val="DDEAE6"/>
            </a:solidFill>
            <a:ln w="12700">
              <a:solidFill>
                <a:srgbClr val="DDEAE6"/>
              </a:solidFill>
              <a:prstDash val="solid"/>
            </a:ln>
          </p:spPr>
        </p:sp>
        <p:sp>
          <p:nvSpPr>
            <p:cNvPr id="54" name="文本框 53"/>
            <p:cNvSpPr txBox="1"/>
            <p:nvPr/>
          </p:nvSpPr>
          <p:spPr>
            <a:xfrm>
              <a:off x="9243" y="45"/>
              <a:ext cx="810" cy="1452"/>
            </a:xfrm>
            <a:prstGeom prst="rect">
              <a:avLst/>
            </a:prstGeom>
          </p:spPr>
          <p:txBody>
            <a:bodyPr wrap="square">
              <a:spAutoFit/>
              <a:extLst>
                <a:ext uri="{4A0BC546-FE56-4ADE-93B0-CB8AF2F6F144}">
                  <wpsdc:textFrameExt xmlns:wpsdc="http://www.wps.cn/officeDocument/2022/drawingmlCustomData" type="title"/>
                </a:ext>
              </a:extLst>
            </a:bodyPr>
            <a:p>
              <a:pPr algn="l"/>
              <a:r>
                <a:rPr lang="en-US" altLang="zh-CN" sz="5400" b="1" spc="400">
                  <a:solidFill>
                    <a:schemeClr val="bg1">
                      <a:lumMod val="85000"/>
                    </a:schemeClr>
                  </a:solidFill>
                  <a:latin typeface="Arial" panose="020B0604020202020204" pitchFamily="34" charset="0"/>
                  <a:ea typeface="微软雅黑" panose="020B0503020204020204" pitchFamily="34" charset="-122"/>
                </a:rPr>
                <a:t>1</a:t>
              </a:r>
              <a:endParaRPr lang="en-US" altLang="zh-CN" sz="5400" b="1" spc="400">
                <a:solidFill>
                  <a:schemeClr val="bg1">
                    <a:lumMod val="85000"/>
                  </a:schemeClr>
                </a:solidFill>
                <a:latin typeface="Arial" panose="020B0604020202020204" pitchFamily="34" charset="0"/>
                <a:ea typeface="微软雅黑" panose="020B0503020204020204" pitchFamily="34" charset="-122"/>
              </a:endParaRPr>
            </a:p>
          </p:txBody>
        </p:sp>
      </p:grpSp>
      <p:sp>
        <p:nvSpPr>
          <p:cNvPr id="9" name="Text 7"/>
          <p:cNvSpPr/>
          <p:nvPr/>
        </p:nvSpPr>
        <p:spPr>
          <a:xfrm>
            <a:off x="3703320" y="511048"/>
            <a:ext cx="4846320" cy="329184"/>
          </a:xfrm>
          <a:prstGeom prst="rect">
            <a:avLst/>
          </a:prstGeom>
          <a:noFill/>
        </p:spPr>
        <p:txBody>
          <a:bodyPr wrap="square" lIns="0" tIns="0" rIns="0" bIns="0" rtlCol="0" anchor="ctr"/>
          <a:lstStyle/>
          <a:p>
            <a:pPr marL="0" indent="0" algn="ctr">
              <a:buNone/>
            </a:pPr>
            <a:r>
              <a:rPr lang="zh-CN" altLang="en-US" sz="2800" b="1">
                <a:solidFill>
                  <a:srgbClr val="55797A"/>
                </a:solidFill>
                <a:effectLst/>
                <a:latin typeface="微软雅黑" panose="020B0503020204020204" pitchFamily="34" charset="-122"/>
                <a:ea typeface="微软雅黑" panose="020B0503020204020204" pitchFamily="34" charset="-122"/>
              </a:rPr>
              <a:t>建设单位职责要求</a:t>
            </a:r>
            <a:endParaRPr lang="zh-CN" altLang="en-US" sz="2800" b="1">
              <a:solidFill>
                <a:srgbClr val="55797A"/>
              </a:solidFill>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4" name="组合 33"/>
          <p:cNvGrpSpPr/>
          <p:nvPr/>
        </p:nvGrpSpPr>
        <p:grpSpPr>
          <a:xfrm>
            <a:off x="-426720" y="-257175"/>
            <a:ext cx="3692525" cy="1226185"/>
            <a:chOff x="-672" y="-405"/>
            <a:chExt cx="5815" cy="1931"/>
          </a:xfrm>
        </p:grpSpPr>
        <p:sp>
          <p:nvSpPr>
            <p:cNvPr id="43" name="Shape 9"/>
            <p:cNvSpPr/>
            <p:nvPr>
              <p:custDataLst>
                <p:tags r:id="rId2"/>
              </p:custDataLst>
            </p:nvPr>
          </p:nvSpPr>
          <p:spPr>
            <a:xfrm>
              <a:off x="-672" y="-405"/>
              <a:ext cx="5815" cy="1931"/>
            </a:xfrm>
            <a:prstGeom prst="rect">
              <a:avLst/>
            </a:prstGeom>
            <a:solidFill>
              <a:srgbClr val="F9F8F4"/>
            </a:solidFill>
            <a:ln w="12700">
              <a:noFill/>
              <a:prstDash val="solid"/>
            </a:ln>
          </p:spPr>
        </p:sp>
        <p:sp>
          <p:nvSpPr>
            <p:cNvPr id="33" name="Shape 9"/>
            <p:cNvSpPr/>
            <p:nvPr>
              <p:custDataLst>
                <p:tags r:id="rId3"/>
              </p:custDataLst>
            </p:nvPr>
          </p:nvSpPr>
          <p:spPr>
            <a:xfrm>
              <a:off x="1392" y="1323"/>
              <a:ext cx="3678" cy="203"/>
            </a:xfrm>
            <a:prstGeom prst="rect">
              <a:avLst/>
            </a:prstGeom>
            <a:solidFill>
              <a:srgbClr val="DDEAE6"/>
            </a:solidFill>
            <a:ln w="12700">
              <a:solidFill>
                <a:srgbClr val="DDEAE6"/>
              </a:solidFill>
              <a:prstDash val="solid"/>
            </a:ln>
          </p:spPr>
        </p:sp>
      </p:grpSp>
      <p:sp>
        <p:nvSpPr>
          <p:cNvPr id="44" name="Text 7"/>
          <p:cNvSpPr/>
          <p:nvPr>
            <p:custDataLst>
              <p:tags r:id="rId4"/>
            </p:custDataLst>
          </p:nvPr>
        </p:nvSpPr>
        <p:spPr>
          <a:xfrm>
            <a:off x="749935" y="511175"/>
            <a:ext cx="1818005" cy="328930"/>
          </a:xfrm>
          <a:prstGeom prst="rect">
            <a:avLst/>
          </a:prstGeom>
          <a:noFill/>
          <a:extLst>
            <a:ext uri="{909E8E84-426E-40DD-AFC4-6F175D3DCCD1}">
              <a14:hiddenFill xmlns:a14="http://schemas.microsoft.com/office/drawing/2010/main">
                <a:grpFill/>
              </a14:hiddenFill>
            </a:ext>
          </a:extLst>
        </p:spPr>
        <p:txBody>
          <a:bodyPr wrap="square" lIns="0" tIns="0" rIns="0" bIns="0" rtlCol="0" anchor="ctr"/>
          <a:p>
            <a:pPr marL="0" indent="0" algn="l">
              <a:buNone/>
            </a:pPr>
            <a:r>
              <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2.</a:t>
            </a:r>
            <a:r>
              <a:rPr lang="zh-CN" alt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各方主体职责</a:t>
            </a:r>
            <a:endPar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en-US" altLang="zh-CN" b="1">
                <a:solidFill>
                  <a:srgbClr val="55797A"/>
                </a:solidFill>
                <a:effectLst/>
                <a:latin typeface="微软雅黑" panose="020B0503020204020204" pitchFamily="34" charset="-122"/>
                <a:ea typeface="微软雅黑" panose="020B0503020204020204" pitchFamily="34" charset="-122"/>
              </a:rPr>
              <a:t>   </a:t>
            </a:r>
            <a:r>
              <a:rPr lang="zh-CN" altLang="en-US" b="1">
                <a:solidFill>
                  <a:srgbClr val="55797A"/>
                </a:solidFill>
                <a:effectLst/>
                <a:latin typeface="微软雅黑" panose="020B0503020204020204" pitchFamily="34" charset="-122"/>
                <a:ea typeface="微软雅黑" panose="020B0503020204020204" pitchFamily="34" charset="-122"/>
              </a:rPr>
              <a:t>设计</a:t>
            </a:r>
            <a:r>
              <a:rPr lang="zh-CN" altLang="en-US" b="1">
                <a:solidFill>
                  <a:srgbClr val="55797A"/>
                </a:solidFill>
                <a:effectLst/>
                <a:latin typeface="微软雅黑" panose="020B0503020204020204" pitchFamily="34" charset="-122"/>
                <a:ea typeface="微软雅黑" panose="020B0503020204020204" pitchFamily="34" charset="-122"/>
              </a:rPr>
              <a:t>单位</a:t>
            </a:r>
            <a:endParaRPr lang="zh-CN" altLang="en-US" b="1">
              <a:solidFill>
                <a:srgbClr val="55797A"/>
              </a:solidFill>
              <a:effectLst/>
              <a:latin typeface="微软雅黑" panose="020B0503020204020204" pitchFamily="34" charset="-122"/>
              <a:ea typeface="微软雅黑" panose="020B0503020204020204" pitchFamily="34" charset="-122"/>
            </a:endParaRPr>
          </a:p>
        </p:txBody>
      </p:sp>
      <p:grpSp>
        <p:nvGrpSpPr>
          <p:cNvPr id="53" name="组合 52"/>
          <p:cNvGrpSpPr/>
          <p:nvPr/>
        </p:nvGrpSpPr>
        <p:grpSpPr>
          <a:xfrm>
            <a:off x="749935" y="1389380"/>
            <a:ext cx="10733405" cy="749300"/>
            <a:chOff x="1181" y="2506"/>
            <a:chExt cx="16903" cy="1180"/>
          </a:xfrm>
        </p:grpSpPr>
        <p:sp>
          <p:nvSpPr>
            <p:cNvPr id="37" name="圆角矩形 36"/>
            <p:cNvSpPr/>
            <p:nvPr/>
          </p:nvSpPr>
          <p:spPr>
            <a:xfrm>
              <a:off x="1692" y="2506"/>
              <a:ext cx="16392" cy="1181"/>
            </a:xfrm>
            <a:prstGeom prst="roundRect">
              <a:avLst>
                <a:gd name="adj" fmla="val 50000"/>
              </a:avLst>
            </a:prstGeom>
            <a:solidFill>
              <a:srgbClr val="F8FBFA"/>
            </a:solidFill>
            <a:ln w="28575">
              <a:solidFill>
                <a:srgbClr val="D5E1DE"/>
              </a:solidFill>
              <a:prstDash val="solid"/>
            </a:ln>
          </p:spPr>
          <p:txBody>
            <a:bodyPr rtlCol="0" anchor="ctr"/>
            <a:p>
              <a:pPr algn="l"/>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落实</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设计质量管控</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主体责任</a:t>
              </a:r>
              <a:endPar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39" name="椭圆 38"/>
            <p:cNvSpPr/>
            <p:nvPr>
              <p:custDataLst>
                <p:tags r:id="rId5"/>
              </p:custDataLst>
            </p:nvPr>
          </p:nvSpPr>
          <p:spPr>
            <a:xfrm>
              <a:off x="1181" y="2678"/>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1</a:t>
              </a:r>
              <a:endParaRPr lang="en-US" altLang="zh-CN" sz="2400" b="1">
                <a:solidFill>
                  <a:schemeClr val="bg1"/>
                </a:solidFill>
              </a:endParaRPr>
            </a:p>
          </p:txBody>
        </p:sp>
      </p:grpSp>
      <p:grpSp>
        <p:nvGrpSpPr>
          <p:cNvPr id="52" name="组合 51"/>
          <p:cNvGrpSpPr/>
          <p:nvPr/>
        </p:nvGrpSpPr>
        <p:grpSpPr>
          <a:xfrm>
            <a:off x="749935" y="2266315"/>
            <a:ext cx="10671810" cy="749300"/>
            <a:chOff x="1181" y="4234"/>
            <a:chExt cx="16806" cy="1180"/>
          </a:xfrm>
        </p:grpSpPr>
        <p:sp>
          <p:nvSpPr>
            <p:cNvPr id="46" name="圆角矩形 45"/>
            <p:cNvSpPr/>
            <p:nvPr>
              <p:custDataLst>
                <p:tags r:id="rId6"/>
              </p:custDataLst>
            </p:nvPr>
          </p:nvSpPr>
          <p:spPr>
            <a:xfrm>
              <a:off x="1595" y="4234"/>
              <a:ext cx="16392" cy="1181"/>
            </a:xfrm>
            <a:prstGeom prst="roundRect">
              <a:avLst>
                <a:gd name="adj" fmla="val 50000"/>
              </a:avLst>
            </a:prstGeom>
            <a:solidFill>
              <a:schemeClr val="bg1"/>
            </a:solidFill>
            <a:ln w="28575">
              <a:solidFill>
                <a:srgbClr val="D5E1DE"/>
              </a:solidFill>
              <a:prstDash val="solid"/>
            </a:ln>
          </p:spPr>
          <p:txBody>
            <a:bodyPr rtlCol="0" anchor="ctr"/>
            <a:p>
              <a:pPr marL="0" indent="0">
                <a:buNone/>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充分考虑减量化与资源化利用要求，</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开展土方平衡论证</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按要求选用综合利用产品</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7" name="椭圆 46"/>
            <p:cNvSpPr/>
            <p:nvPr>
              <p:custDataLst>
                <p:tags r:id="rId7"/>
              </p:custDataLst>
            </p:nvPr>
          </p:nvSpPr>
          <p:spPr>
            <a:xfrm>
              <a:off x="1181" y="4429"/>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2</a:t>
              </a:r>
              <a:endParaRPr lang="en-US" altLang="zh-CN" sz="2400" b="1">
                <a:solidFill>
                  <a:schemeClr val="bg1"/>
                </a:solidFill>
              </a:endParaRPr>
            </a:p>
          </p:txBody>
        </p:sp>
      </p:grpSp>
      <p:grpSp>
        <p:nvGrpSpPr>
          <p:cNvPr id="51" name="组合 50"/>
          <p:cNvGrpSpPr/>
          <p:nvPr/>
        </p:nvGrpSpPr>
        <p:grpSpPr>
          <a:xfrm>
            <a:off x="749935" y="3143250"/>
            <a:ext cx="10671810" cy="749300"/>
            <a:chOff x="1181" y="5962"/>
            <a:chExt cx="16806" cy="1180"/>
          </a:xfrm>
        </p:grpSpPr>
        <p:sp>
          <p:nvSpPr>
            <p:cNvPr id="40" name="圆角矩形 39"/>
            <p:cNvSpPr/>
            <p:nvPr>
              <p:custDataLst>
                <p:tags r:id="rId8"/>
              </p:custDataLst>
            </p:nvPr>
          </p:nvSpPr>
          <p:spPr>
            <a:xfrm>
              <a:off x="1595" y="5962"/>
              <a:ext cx="16392" cy="1181"/>
            </a:xfrm>
            <a:prstGeom prst="roundRect">
              <a:avLst>
                <a:gd name="adj" fmla="val 50000"/>
              </a:avLst>
            </a:prstGeom>
            <a:solidFill>
              <a:srgbClr val="F8FBFA"/>
            </a:solidFill>
            <a:ln w="28575">
              <a:solidFill>
                <a:srgbClr val="D5E1DE"/>
              </a:solidFill>
              <a:prstDash val="solid"/>
            </a:ln>
          </p:spPr>
          <p:txBody>
            <a:bodyPr rtlCol="0" anchor="ctr">
              <a:noAutofit/>
            </a:bodyPr>
            <a:p>
              <a:pPr lvl="0" algn="l">
                <a:buClrTx/>
                <a:buSzTx/>
                <a:buFontTx/>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推行全专业</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一体化协同设计</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，确保</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设计深度满足施工需要</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8" name="椭圆 47"/>
            <p:cNvSpPr/>
            <p:nvPr>
              <p:custDataLst>
                <p:tags r:id="rId9"/>
              </p:custDataLst>
            </p:nvPr>
          </p:nvSpPr>
          <p:spPr>
            <a:xfrm>
              <a:off x="1181" y="6160"/>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3</a:t>
              </a:r>
              <a:endParaRPr lang="en-US" altLang="zh-CN" sz="2400" b="1">
                <a:solidFill>
                  <a:schemeClr val="bg1"/>
                </a:solidFill>
              </a:endParaRPr>
            </a:p>
          </p:txBody>
        </p:sp>
      </p:grpSp>
      <p:grpSp>
        <p:nvGrpSpPr>
          <p:cNvPr id="50" name="组合 49"/>
          <p:cNvGrpSpPr/>
          <p:nvPr/>
        </p:nvGrpSpPr>
        <p:grpSpPr>
          <a:xfrm>
            <a:off x="749935" y="4020185"/>
            <a:ext cx="10671810" cy="749300"/>
            <a:chOff x="1181" y="7690"/>
            <a:chExt cx="16806" cy="1180"/>
          </a:xfrm>
        </p:grpSpPr>
        <p:sp>
          <p:nvSpPr>
            <p:cNvPr id="45" name="圆角矩形 44"/>
            <p:cNvSpPr/>
            <p:nvPr>
              <p:custDataLst>
                <p:tags r:id="rId10"/>
              </p:custDataLst>
            </p:nvPr>
          </p:nvSpPr>
          <p:spPr>
            <a:xfrm>
              <a:off x="1595" y="7690"/>
              <a:ext cx="16392" cy="1181"/>
            </a:xfrm>
            <a:prstGeom prst="roundRect">
              <a:avLst>
                <a:gd name="adj" fmla="val 50000"/>
              </a:avLst>
            </a:prstGeom>
            <a:solidFill>
              <a:schemeClr val="bg1"/>
            </a:solidFill>
            <a:ln w="28575">
              <a:solidFill>
                <a:srgbClr val="D5E1DE"/>
              </a:solidFill>
              <a:prstDash val="solid"/>
            </a:ln>
          </p:spPr>
          <p:txBody>
            <a:bodyPr rtlCol="0" anchor="ctr">
              <a:noAutofit/>
            </a:bodyPr>
            <a:p>
              <a:pPr lvl="0" algn="l">
                <a:buClrTx/>
                <a:buSzTx/>
                <a:buFontTx/>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结合项目实际采用</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装配式建筑</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，推进</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建筑信息模型（</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BIM</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等技术应用</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9" name="椭圆 48"/>
            <p:cNvSpPr/>
            <p:nvPr>
              <p:custDataLst>
                <p:tags r:id="rId11"/>
              </p:custDataLst>
            </p:nvPr>
          </p:nvSpPr>
          <p:spPr>
            <a:xfrm>
              <a:off x="1181" y="7885"/>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4</a:t>
              </a:r>
              <a:endParaRPr lang="en-US" altLang="zh-CN" sz="2400" b="1">
                <a:solidFill>
                  <a:schemeClr val="bg1"/>
                </a:solidFill>
              </a:endParaRPr>
            </a:p>
          </p:txBody>
        </p:sp>
      </p:grpSp>
      <p:grpSp>
        <p:nvGrpSpPr>
          <p:cNvPr id="2" name="组合 1"/>
          <p:cNvGrpSpPr/>
          <p:nvPr/>
        </p:nvGrpSpPr>
        <p:grpSpPr>
          <a:xfrm>
            <a:off x="749935" y="4897120"/>
            <a:ext cx="10671810" cy="749300"/>
            <a:chOff x="1181" y="5962"/>
            <a:chExt cx="16806" cy="1180"/>
          </a:xfrm>
        </p:grpSpPr>
        <p:sp>
          <p:nvSpPr>
            <p:cNvPr id="3" name="圆角矩形 2"/>
            <p:cNvSpPr/>
            <p:nvPr>
              <p:custDataLst>
                <p:tags r:id="rId12"/>
              </p:custDataLst>
            </p:nvPr>
          </p:nvSpPr>
          <p:spPr>
            <a:xfrm>
              <a:off x="1595" y="5962"/>
              <a:ext cx="16392" cy="1181"/>
            </a:xfrm>
            <a:prstGeom prst="roundRect">
              <a:avLst>
                <a:gd name="adj" fmla="val 50000"/>
              </a:avLst>
            </a:prstGeom>
            <a:solidFill>
              <a:srgbClr val="F8FBFA"/>
            </a:solidFill>
            <a:ln w="28575">
              <a:solidFill>
                <a:srgbClr val="D5E1DE"/>
              </a:solidFill>
              <a:prstDash val="solid"/>
            </a:ln>
          </p:spPr>
          <p:txBody>
            <a:bodyPr rtlCol="0" anchor="ctr">
              <a:noAutofit/>
            </a:bodyPr>
            <a:p>
              <a:pPr lvl="0" algn="l">
                <a:buClrTx/>
                <a:buSzTx/>
                <a:buFontTx/>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试点项目</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重点落实</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强化过程管控</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优化基坑围护设计</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推行施工工艺减量</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等举措</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 name="椭圆 3"/>
            <p:cNvSpPr/>
            <p:nvPr>
              <p:custDataLst>
                <p:tags r:id="rId13"/>
              </p:custDataLst>
            </p:nvPr>
          </p:nvSpPr>
          <p:spPr>
            <a:xfrm>
              <a:off x="1181" y="6160"/>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5</a:t>
              </a:r>
              <a:endParaRPr lang="en-US" altLang="zh-CN" sz="2400" b="1">
                <a:solidFill>
                  <a:schemeClr val="bg1"/>
                </a:solidFill>
              </a:endParaRPr>
            </a:p>
          </p:txBody>
        </p:sp>
      </p:grpSp>
      <p:grpSp>
        <p:nvGrpSpPr>
          <p:cNvPr id="5" name="组合 4"/>
          <p:cNvGrpSpPr/>
          <p:nvPr/>
        </p:nvGrpSpPr>
        <p:grpSpPr>
          <a:xfrm>
            <a:off x="3703320" y="28575"/>
            <a:ext cx="4846320" cy="922020"/>
            <a:chOff x="5832" y="45"/>
            <a:chExt cx="7632" cy="1452"/>
          </a:xfrm>
        </p:grpSpPr>
        <p:sp>
          <p:nvSpPr>
            <p:cNvPr id="11" name="Shape 9"/>
            <p:cNvSpPr/>
            <p:nvPr/>
          </p:nvSpPr>
          <p:spPr>
            <a:xfrm>
              <a:off x="7056" y="1150"/>
              <a:ext cx="5040" cy="347"/>
            </a:xfrm>
            <a:prstGeom prst="rect">
              <a:avLst/>
            </a:prstGeom>
            <a:solidFill>
              <a:srgbClr val="DDEAE6"/>
            </a:solidFill>
            <a:ln w="12700">
              <a:solidFill>
                <a:srgbClr val="DDEAE6"/>
              </a:solidFill>
              <a:prstDash val="solid"/>
            </a:ln>
          </p:spPr>
        </p:sp>
        <p:sp>
          <p:nvSpPr>
            <p:cNvPr id="54" name="文本框 53"/>
            <p:cNvSpPr txBox="1"/>
            <p:nvPr>
              <p:custDataLst>
                <p:tags r:id="rId14"/>
              </p:custDataLst>
            </p:nvPr>
          </p:nvSpPr>
          <p:spPr>
            <a:xfrm>
              <a:off x="9243" y="45"/>
              <a:ext cx="810" cy="1452"/>
            </a:xfrm>
            <a:prstGeom prst="rect">
              <a:avLst/>
            </a:prstGeom>
          </p:spPr>
          <p:txBody>
            <a:bodyPr wrap="square">
              <a:spAutoFit/>
              <a:extLst>
                <a:ext uri="{4A0BC546-FE56-4ADE-93B0-CB8AF2F6F144}">
                  <wpsdc:textFrameExt xmlns:wpsdc="http://www.wps.cn/officeDocument/2022/drawingmlCustomData" type="title"/>
                </a:ext>
              </a:extLst>
            </a:bodyPr>
            <a:p>
              <a:pPr algn="l"/>
              <a:r>
                <a:rPr lang="en-US" altLang="zh-CN" sz="5400" b="1" spc="400">
                  <a:solidFill>
                    <a:schemeClr val="bg1">
                      <a:lumMod val="85000"/>
                    </a:schemeClr>
                  </a:solidFill>
                  <a:latin typeface="Arial" panose="020B0604020202020204" pitchFamily="34" charset="0"/>
                  <a:ea typeface="微软雅黑" panose="020B0503020204020204" pitchFamily="34" charset="-122"/>
                </a:rPr>
                <a:t>2</a:t>
              </a:r>
              <a:endParaRPr lang="en-US" altLang="zh-CN" sz="5400" b="1" spc="400">
                <a:solidFill>
                  <a:schemeClr val="bg1">
                    <a:lumMod val="85000"/>
                  </a:schemeClr>
                </a:solidFill>
                <a:latin typeface="Arial" panose="020B0604020202020204" pitchFamily="34" charset="0"/>
                <a:ea typeface="微软雅黑" panose="020B0503020204020204" pitchFamily="34" charset="-122"/>
              </a:endParaRPr>
            </a:p>
          </p:txBody>
        </p:sp>
        <p:sp>
          <p:nvSpPr>
            <p:cNvPr id="9" name="Text 7"/>
            <p:cNvSpPr/>
            <p:nvPr/>
          </p:nvSpPr>
          <p:spPr>
            <a:xfrm>
              <a:off x="5832" y="805"/>
              <a:ext cx="7632" cy="518"/>
            </a:xfrm>
            <a:prstGeom prst="rect">
              <a:avLst/>
            </a:prstGeom>
            <a:noFill/>
          </p:spPr>
          <p:txBody>
            <a:bodyPr wrap="square" lIns="0" tIns="0" rIns="0" bIns="0" rtlCol="0" anchor="ctr"/>
            <a:lstStyle/>
            <a:p>
              <a:pPr marL="0" indent="0" algn="ctr">
                <a:buNone/>
              </a:pPr>
              <a:r>
                <a:rPr lang="zh-CN" altLang="en-US" sz="2800" b="1">
                  <a:solidFill>
                    <a:srgbClr val="55797A"/>
                  </a:solidFill>
                  <a:effectLst/>
                  <a:latin typeface="微软雅黑" panose="020B0503020204020204" pitchFamily="34" charset="-122"/>
                  <a:ea typeface="微软雅黑" panose="020B0503020204020204" pitchFamily="34" charset="-122"/>
                </a:rPr>
                <a:t>设计单位职责要求</a:t>
              </a:r>
              <a:endParaRPr lang="zh-CN" altLang="en-US" sz="2800" b="1">
                <a:solidFill>
                  <a:srgbClr val="55797A"/>
                </a:solidFill>
                <a:effectLst/>
                <a:latin typeface="微软雅黑" panose="020B0503020204020204" pitchFamily="34" charset="-122"/>
                <a:ea typeface="微软雅黑" panose="020B0503020204020204" pitchFamily="34" charset="-122"/>
              </a:endParaRPr>
            </a:p>
          </p:txBody>
        </p:sp>
      </p:grpSp>
      <p:sp>
        <p:nvSpPr>
          <p:cNvPr id="100" name="文本框 99"/>
          <p:cNvSpPr txBox="1"/>
          <p:nvPr/>
        </p:nvSpPr>
        <p:spPr>
          <a:xfrm>
            <a:off x="1590040" y="5742305"/>
            <a:ext cx="8981440" cy="275590"/>
          </a:xfrm>
          <a:prstGeom prst="rect">
            <a:avLst/>
          </a:prstGeom>
          <a:noFill/>
          <a:ln w="9525">
            <a:noFill/>
          </a:ln>
        </p:spPr>
        <p:txBody>
          <a:bodyPr wrap="square">
            <a:spAutoFit/>
          </a:bodyPr>
          <a:p>
            <a:pPr indent="0"/>
            <a:r>
              <a:rPr lang="zh-CN" sz="1200" b="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《杭州市城乡建设委员会关于印发杭州市房建市政工程建筑垃圾源头减量试点工作方案的通知》（杭建工发</a:t>
            </a:r>
            <a:r>
              <a:rPr lang="zh-CN" altLang="en-US" sz="1200" b="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〔2025〕307号）</a:t>
            </a:r>
            <a:endParaRPr lang="zh-CN" altLang="en-US" sz="1200" b="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4" name="组合 33"/>
          <p:cNvGrpSpPr/>
          <p:nvPr/>
        </p:nvGrpSpPr>
        <p:grpSpPr>
          <a:xfrm>
            <a:off x="-426720" y="-257175"/>
            <a:ext cx="3692525" cy="1226185"/>
            <a:chOff x="-672" y="-405"/>
            <a:chExt cx="5815" cy="1931"/>
          </a:xfrm>
        </p:grpSpPr>
        <p:sp>
          <p:nvSpPr>
            <p:cNvPr id="43" name="Shape 9"/>
            <p:cNvSpPr/>
            <p:nvPr>
              <p:custDataLst>
                <p:tags r:id="rId2"/>
              </p:custDataLst>
            </p:nvPr>
          </p:nvSpPr>
          <p:spPr>
            <a:xfrm>
              <a:off x="-672" y="-405"/>
              <a:ext cx="5815" cy="1931"/>
            </a:xfrm>
            <a:prstGeom prst="rect">
              <a:avLst/>
            </a:prstGeom>
            <a:solidFill>
              <a:srgbClr val="F9F8F4"/>
            </a:solidFill>
            <a:ln w="12700">
              <a:noFill/>
              <a:prstDash val="solid"/>
            </a:ln>
          </p:spPr>
        </p:sp>
        <p:sp>
          <p:nvSpPr>
            <p:cNvPr id="33" name="Shape 9"/>
            <p:cNvSpPr/>
            <p:nvPr>
              <p:custDataLst>
                <p:tags r:id="rId3"/>
              </p:custDataLst>
            </p:nvPr>
          </p:nvSpPr>
          <p:spPr>
            <a:xfrm>
              <a:off x="1392" y="1323"/>
              <a:ext cx="3678" cy="203"/>
            </a:xfrm>
            <a:prstGeom prst="rect">
              <a:avLst/>
            </a:prstGeom>
            <a:solidFill>
              <a:srgbClr val="DDEAE6"/>
            </a:solidFill>
            <a:ln w="12700">
              <a:solidFill>
                <a:srgbClr val="DDEAE6"/>
              </a:solidFill>
              <a:prstDash val="solid"/>
            </a:ln>
          </p:spPr>
        </p:sp>
      </p:grpSp>
      <p:sp>
        <p:nvSpPr>
          <p:cNvPr id="44" name="Text 7"/>
          <p:cNvSpPr/>
          <p:nvPr>
            <p:custDataLst>
              <p:tags r:id="rId4"/>
            </p:custDataLst>
          </p:nvPr>
        </p:nvSpPr>
        <p:spPr>
          <a:xfrm>
            <a:off x="749935" y="511175"/>
            <a:ext cx="1818005" cy="328930"/>
          </a:xfrm>
          <a:prstGeom prst="rect">
            <a:avLst/>
          </a:prstGeom>
          <a:noFill/>
          <a:extLst>
            <a:ext uri="{909E8E84-426E-40DD-AFC4-6F175D3DCCD1}">
              <a14:hiddenFill xmlns:a14="http://schemas.microsoft.com/office/drawing/2010/main">
                <a:grpFill/>
              </a14:hiddenFill>
            </a:ext>
          </a:extLst>
        </p:spPr>
        <p:txBody>
          <a:bodyPr wrap="square" lIns="0" tIns="0" rIns="0" bIns="0" rtlCol="0" anchor="ctr"/>
          <a:p>
            <a:pPr marL="0" indent="0" algn="l">
              <a:buNone/>
            </a:pPr>
            <a:r>
              <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2.</a:t>
            </a:r>
            <a:r>
              <a:rPr lang="zh-CN" alt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各方主体职责</a:t>
            </a:r>
            <a:endPar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en-US" altLang="zh-CN" b="1">
                <a:solidFill>
                  <a:srgbClr val="55797A"/>
                </a:solidFill>
                <a:effectLst/>
                <a:latin typeface="微软雅黑" panose="020B0503020204020204" pitchFamily="34" charset="-122"/>
                <a:ea typeface="微软雅黑" panose="020B0503020204020204" pitchFamily="34" charset="-122"/>
              </a:rPr>
              <a:t>   </a:t>
            </a:r>
            <a:r>
              <a:rPr lang="zh-CN" altLang="en-US" b="1">
                <a:solidFill>
                  <a:srgbClr val="55797A"/>
                </a:solidFill>
                <a:effectLst/>
                <a:latin typeface="微软雅黑" panose="020B0503020204020204" pitchFamily="34" charset="-122"/>
                <a:ea typeface="微软雅黑" panose="020B0503020204020204" pitchFamily="34" charset="-122"/>
              </a:rPr>
              <a:t>施工图审查单位</a:t>
            </a:r>
            <a:endParaRPr lang="zh-CN" altLang="en-US" b="1">
              <a:solidFill>
                <a:srgbClr val="55797A"/>
              </a:solidFill>
              <a:effectLst/>
              <a:latin typeface="微软雅黑" panose="020B0503020204020204" pitchFamily="34" charset="-122"/>
              <a:ea typeface="微软雅黑" panose="020B0503020204020204" pitchFamily="34" charset="-122"/>
            </a:endParaRPr>
          </a:p>
        </p:txBody>
      </p:sp>
      <p:grpSp>
        <p:nvGrpSpPr>
          <p:cNvPr id="53" name="组合 52"/>
          <p:cNvGrpSpPr/>
          <p:nvPr/>
        </p:nvGrpSpPr>
        <p:grpSpPr>
          <a:xfrm>
            <a:off x="749935" y="1389380"/>
            <a:ext cx="10733405" cy="749300"/>
            <a:chOff x="1181" y="2506"/>
            <a:chExt cx="16903" cy="1180"/>
          </a:xfrm>
        </p:grpSpPr>
        <p:sp>
          <p:nvSpPr>
            <p:cNvPr id="37" name="圆角矩形 36"/>
            <p:cNvSpPr/>
            <p:nvPr/>
          </p:nvSpPr>
          <p:spPr>
            <a:xfrm>
              <a:off x="1692" y="2506"/>
              <a:ext cx="16392" cy="1181"/>
            </a:xfrm>
            <a:prstGeom prst="roundRect">
              <a:avLst>
                <a:gd name="adj" fmla="val 50000"/>
              </a:avLst>
            </a:prstGeom>
            <a:solidFill>
              <a:srgbClr val="F8FBFA"/>
            </a:solidFill>
            <a:ln w="28575">
              <a:solidFill>
                <a:srgbClr val="D5E1DE"/>
              </a:solidFill>
              <a:prstDash val="solid"/>
            </a:ln>
          </p:spPr>
          <p:txBody>
            <a:bodyPr rtlCol="0" anchor="ctr"/>
            <a:p>
              <a:pPr algn="l"/>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严格履行法定审查职责外，把好图审关，推动政策要求</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在设计成果中落地。</a:t>
              </a:r>
              <a:endPar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39" name="椭圆 38"/>
            <p:cNvSpPr/>
            <p:nvPr>
              <p:custDataLst>
                <p:tags r:id="rId5"/>
              </p:custDataLst>
            </p:nvPr>
          </p:nvSpPr>
          <p:spPr>
            <a:xfrm>
              <a:off x="1181" y="2678"/>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1</a:t>
              </a:r>
              <a:endParaRPr lang="en-US" altLang="zh-CN" sz="2400" b="1">
                <a:solidFill>
                  <a:schemeClr val="bg1"/>
                </a:solidFill>
              </a:endParaRPr>
            </a:p>
          </p:txBody>
        </p:sp>
      </p:grpSp>
      <p:grpSp>
        <p:nvGrpSpPr>
          <p:cNvPr id="52" name="组合 51"/>
          <p:cNvGrpSpPr/>
          <p:nvPr/>
        </p:nvGrpSpPr>
        <p:grpSpPr>
          <a:xfrm>
            <a:off x="749935" y="2740660"/>
            <a:ext cx="10671810" cy="749300"/>
            <a:chOff x="1181" y="4234"/>
            <a:chExt cx="16806" cy="1180"/>
          </a:xfrm>
        </p:grpSpPr>
        <p:sp>
          <p:nvSpPr>
            <p:cNvPr id="46" name="圆角矩形 45"/>
            <p:cNvSpPr/>
            <p:nvPr>
              <p:custDataLst>
                <p:tags r:id="rId6"/>
              </p:custDataLst>
            </p:nvPr>
          </p:nvSpPr>
          <p:spPr>
            <a:xfrm>
              <a:off x="1595" y="4234"/>
              <a:ext cx="16392" cy="1181"/>
            </a:xfrm>
            <a:prstGeom prst="roundRect">
              <a:avLst>
                <a:gd name="adj" fmla="val 50000"/>
              </a:avLst>
            </a:prstGeom>
            <a:solidFill>
              <a:schemeClr val="bg1"/>
            </a:solidFill>
            <a:ln w="28575">
              <a:solidFill>
                <a:srgbClr val="D5E1DE"/>
              </a:solidFill>
              <a:prstDash val="solid"/>
            </a:ln>
          </p:spPr>
          <p:txBody>
            <a:bodyPr rtlCol="0" anchor="ctr"/>
            <a:p>
              <a:pPr marL="0" indent="0">
                <a:buNone/>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重点核对</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《建筑垃圾减量化与资源化利用设计专篇》</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中的</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相关措施</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在施工图图纸中的落实情况</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7" name="椭圆 46"/>
            <p:cNvSpPr/>
            <p:nvPr>
              <p:custDataLst>
                <p:tags r:id="rId7"/>
              </p:custDataLst>
            </p:nvPr>
          </p:nvSpPr>
          <p:spPr>
            <a:xfrm>
              <a:off x="1181" y="4429"/>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2</a:t>
              </a:r>
              <a:endParaRPr lang="en-US" altLang="zh-CN" sz="2400" b="1">
                <a:solidFill>
                  <a:schemeClr val="bg1"/>
                </a:solidFill>
              </a:endParaRPr>
            </a:p>
          </p:txBody>
        </p:sp>
      </p:grpSp>
      <p:grpSp>
        <p:nvGrpSpPr>
          <p:cNvPr id="51" name="组合 50"/>
          <p:cNvGrpSpPr/>
          <p:nvPr/>
        </p:nvGrpSpPr>
        <p:grpSpPr>
          <a:xfrm>
            <a:off x="749935" y="4091940"/>
            <a:ext cx="10671810" cy="749300"/>
            <a:chOff x="1181" y="5962"/>
            <a:chExt cx="16806" cy="1180"/>
          </a:xfrm>
        </p:grpSpPr>
        <p:sp>
          <p:nvSpPr>
            <p:cNvPr id="40" name="圆角矩形 39"/>
            <p:cNvSpPr/>
            <p:nvPr>
              <p:custDataLst>
                <p:tags r:id="rId8"/>
              </p:custDataLst>
            </p:nvPr>
          </p:nvSpPr>
          <p:spPr>
            <a:xfrm>
              <a:off x="1595" y="5962"/>
              <a:ext cx="16392" cy="1181"/>
            </a:xfrm>
            <a:prstGeom prst="roundRect">
              <a:avLst>
                <a:gd name="adj" fmla="val 50000"/>
              </a:avLst>
            </a:prstGeom>
            <a:solidFill>
              <a:srgbClr val="F8FBFA"/>
            </a:solidFill>
            <a:ln w="28575">
              <a:solidFill>
                <a:srgbClr val="D5E1DE"/>
              </a:solidFill>
              <a:prstDash val="solid"/>
            </a:ln>
          </p:spPr>
          <p:txBody>
            <a:bodyPr rtlCol="0" anchor="ctr">
              <a:noAutofit/>
            </a:bodyPr>
            <a:p>
              <a:pPr lvl="0" algn="l">
                <a:buClrTx/>
                <a:buSzTx/>
                <a:buFontTx/>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重点核对</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土方平衡专项论证报告</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中的</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相关措施</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在施工图图纸中的落实情况</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8" name="椭圆 47"/>
            <p:cNvSpPr/>
            <p:nvPr>
              <p:custDataLst>
                <p:tags r:id="rId9"/>
              </p:custDataLst>
            </p:nvPr>
          </p:nvSpPr>
          <p:spPr>
            <a:xfrm>
              <a:off x="1181" y="6160"/>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3</a:t>
              </a:r>
              <a:endParaRPr lang="en-US" altLang="zh-CN" sz="2400" b="1">
                <a:solidFill>
                  <a:schemeClr val="bg1"/>
                </a:solidFill>
              </a:endParaRPr>
            </a:p>
          </p:txBody>
        </p:sp>
      </p:grpSp>
      <p:grpSp>
        <p:nvGrpSpPr>
          <p:cNvPr id="55" name="组合 54"/>
          <p:cNvGrpSpPr/>
          <p:nvPr/>
        </p:nvGrpSpPr>
        <p:grpSpPr>
          <a:xfrm>
            <a:off x="4480560" y="28575"/>
            <a:ext cx="3200400" cy="922020"/>
            <a:chOff x="7056" y="45"/>
            <a:chExt cx="5040" cy="1452"/>
          </a:xfrm>
        </p:grpSpPr>
        <p:sp>
          <p:nvSpPr>
            <p:cNvPr id="11" name="Shape 9"/>
            <p:cNvSpPr/>
            <p:nvPr/>
          </p:nvSpPr>
          <p:spPr>
            <a:xfrm>
              <a:off x="7056" y="1150"/>
              <a:ext cx="5040" cy="347"/>
            </a:xfrm>
            <a:prstGeom prst="rect">
              <a:avLst/>
            </a:prstGeom>
            <a:solidFill>
              <a:srgbClr val="DDEAE6"/>
            </a:solidFill>
            <a:ln w="12700">
              <a:solidFill>
                <a:srgbClr val="DDEAE6"/>
              </a:solidFill>
              <a:prstDash val="solid"/>
            </a:ln>
          </p:spPr>
        </p:sp>
        <p:sp>
          <p:nvSpPr>
            <p:cNvPr id="54" name="文本框 53"/>
            <p:cNvSpPr txBox="1"/>
            <p:nvPr/>
          </p:nvSpPr>
          <p:spPr>
            <a:xfrm>
              <a:off x="9243" y="45"/>
              <a:ext cx="810" cy="1452"/>
            </a:xfrm>
            <a:prstGeom prst="rect">
              <a:avLst/>
            </a:prstGeom>
          </p:spPr>
          <p:txBody>
            <a:bodyPr wrap="square">
              <a:spAutoFit/>
              <a:extLst>
                <a:ext uri="{4A0BC546-FE56-4ADE-93B0-CB8AF2F6F144}">
                  <wpsdc:textFrameExt xmlns:wpsdc="http://www.wps.cn/officeDocument/2022/drawingmlCustomData" type="title"/>
                </a:ext>
              </a:extLst>
            </a:bodyPr>
            <a:p>
              <a:pPr algn="l"/>
              <a:r>
                <a:rPr lang="en-US" altLang="zh-CN" sz="5400" b="1" spc="400">
                  <a:solidFill>
                    <a:schemeClr val="bg1">
                      <a:lumMod val="85000"/>
                    </a:schemeClr>
                  </a:solidFill>
                  <a:latin typeface="Arial" panose="020B0604020202020204" pitchFamily="34" charset="0"/>
                  <a:ea typeface="微软雅黑" panose="020B0503020204020204" pitchFamily="34" charset="-122"/>
                </a:rPr>
                <a:t>3</a:t>
              </a:r>
              <a:endParaRPr lang="en-US" altLang="zh-CN" sz="5400" b="1" spc="400">
                <a:solidFill>
                  <a:schemeClr val="bg1">
                    <a:lumMod val="85000"/>
                  </a:schemeClr>
                </a:solidFill>
                <a:latin typeface="Arial" panose="020B0604020202020204" pitchFamily="34" charset="0"/>
                <a:ea typeface="微软雅黑" panose="020B0503020204020204" pitchFamily="34" charset="-122"/>
              </a:endParaRPr>
            </a:p>
          </p:txBody>
        </p:sp>
      </p:grpSp>
      <p:sp>
        <p:nvSpPr>
          <p:cNvPr id="9" name="Text 7"/>
          <p:cNvSpPr/>
          <p:nvPr/>
        </p:nvSpPr>
        <p:spPr>
          <a:xfrm>
            <a:off x="3703320" y="511048"/>
            <a:ext cx="4846320" cy="329184"/>
          </a:xfrm>
          <a:prstGeom prst="rect">
            <a:avLst/>
          </a:prstGeom>
          <a:noFill/>
        </p:spPr>
        <p:txBody>
          <a:bodyPr wrap="square" lIns="0" tIns="0" rIns="0" bIns="0" rtlCol="0" anchor="ctr"/>
          <a:lstStyle/>
          <a:p>
            <a:pPr marL="0" indent="0" algn="ctr">
              <a:buNone/>
            </a:pPr>
            <a:r>
              <a:rPr lang="zh-CN" altLang="en-US" sz="2800" b="1">
                <a:solidFill>
                  <a:srgbClr val="55797A"/>
                </a:solidFill>
                <a:effectLst/>
                <a:latin typeface="微软雅黑" panose="020B0503020204020204" pitchFamily="34" charset="-122"/>
                <a:ea typeface="微软雅黑" panose="020B0503020204020204" pitchFamily="34" charset="-122"/>
              </a:rPr>
              <a:t>施工图审查单位职责要求</a:t>
            </a:r>
            <a:endParaRPr lang="zh-CN" altLang="en-US" sz="2800" b="1">
              <a:solidFill>
                <a:srgbClr val="55797A"/>
              </a:solidFill>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4" name="组合 33"/>
          <p:cNvGrpSpPr/>
          <p:nvPr/>
        </p:nvGrpSpPr>
        <p:grpSpPr>
          <a:xfrm>
            <a:off x="-426720" y="-257175"/>
            <a:ext cx="3692525" cy="1226185"/>
            <a:chOff x="-672" y="-405"/>
            <a:chExt cx="5815" cy="1931"/>
          </a:xfrm>
        </p:grpSpPr>
        <p:sp>
          <p:nvSpPr>
            <p:cNvPr id="43" name="Shape 9"/>
            <p:cNvSpPr/>
            <p:nvPr>
              <p:custDataLst>
                <p:tags r:id="rId2"/>
              </p:custDataLst>
            </p:nvPr>
          </p:nvSpPr>
          <p:spPr>
            <a:xfrm>
              <a:off x="-672" y="-405"/>
              <a:ext cx="5815" cy="1931"/>
            </a:xfrm>
            <a:prstGeom prst="rect">
              <a:avLst/>
            </a:prstGeom>
            <a:solidFill>
              <a:srgbClr val="F9F8F4"/>
            </a:solidFill>
            <a:ln w="12700">
              <a:noFill/>
              <a:prstDash val="solid"/>
            </a:ln>
          </p:spPr>
        </p:sp>
        <p:sp>
          <p:nvSpPr>
            <p:cNvPr id="33" name="Shape 9"/>
            <p:cNvSpPr/>
            <p:nvPr>
              <p:custDataLst>
                <p:tags r:id="rId3"/>
              </p:custDataLst>
            </p:nvPr>
          </p:nvSpPr>
          <p:spPr>
            <a:xfrm>
              <a:off x="1392" y="1323"/>
              <a:ext cx="3678" cy="203"/>
            </a:xfrm>
            <a:prstGeom prst="rect">
              <a:avLst/>
            </a:prstGeom>
            <a:solidFill>
              <a:srgbClr val="DDEAE6"/>
            </a:solidFill>
            <a:ln w="12700">
              <a:solidFill>
                <a:srgbClr val="DDEAE6"/>
              </a:solidFill>
              <a:prstDash val="solid"/>
            </a:ln>
          </p:spPr>
        </p:sp>
      </p:grpSp>
      <p:sp>
        <p:nvSpPr>
          <p:cNvPr id="44" name="Text 7"/>
          <p:cNvSpPr/>
          <p:nvPr>
            <p:custDataLst>
              <p:tags r:id="rId4"/>
            </p:custDataLst>
          </p:nvPr>
        </p:nvSpPr>
        <p:spPr>
          <a:xfrm>
            <a:off x="749935" y="511175"/>
            <a:ext cx="1818005" cy="328930"/>
          </a:xfrm>
          <a:prstGeom prst="rect">
            <a:avLst/>
          </a:prstGeom>
          <a:noFill/>
          <a:extLst>
            <a:ext uri="{909E8E84-426E-40DD-AFC4-6F175D3DCCD1}">
              <a14:hiddenFill xmlns:a14="http://schemas.microsoft.com/office/drawing/2010/main">
                <a:grpFill/>
              </a14:hiddenFill>
            </a:ext>
          </a:extLst>
        </p:spPr>
        <p:txBody>
          <a:bodyPr wrap="square" lIns="0" tIns="0" rIns="0" bIns="0" rtlCol="0" anchor="ctr"/>
          <a:p>
            <a:pPr marL="0" indent="0" algn="l">
              <a:buNone/>
            </a:pPr>
            <a:r>
              <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2.</a:t>
            </a:r>
            <a:r>
              <a:rPr lang="zh-CN" alt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rPr>
              <a:t>各方主体职责</a:t>
            </a:r>
            <a:endParaRPr lang="en-US" b="1" dirty="0">
              <a:solidFill>
                <a:srgbClr val="9AAEAB"/>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buNone/>
            </a:pPr>
            <a:r>
              <a:rPr lang="en-US" altLang="zh-CN" b="1">
                <a:solidFill>
                  <a:srgbClr val="55797A"/>
                </a:solidFill>
                <a:effectLst/>
                <a:latin typeface="微软雅黑" panose="020B0503020204020204" pitchFamily="34" charset="-122"/>
                <a:ea typeface="微软雅黑" panose="020B0503020204020204" pitchFamily="34" charset="-122"/>
              </a:rPr>
              <a:t>   </a:t>
            </a:r>
            <a:r>
              <a:rPr lang="zh-CN" altLang="en-US" b="1">
                <a:solidFill>
                  <a:srgbClr val="55797A"/>
                </a:solidFill>
                <a:effectLst/>
                <a:latin typeface="微软雅黑" panose="020B0503020204020204" pitchFamily="34" charset="-122"/>
                <a:ea typeface="微软雅黑" panose="020B0503020204020204" pitchFamily="34" charset="-122"/>
              </a:rPr>
              <a:t>建设主管部门</a:t>
            </a:r>
            <a:endParaRPr lang="zh-CN" altLang="en-US" b="1">
              <a:solidFill>
                <a:srgbClr val="55797A"/>
              </a:solidFill>
              <a:effectLst/>
              <a:latin typeface="微软雅黑" panose="020B0503020204020204" pitchFamily="34" charset="-122"/>
              <a:ea typeface="微软雅黑" panose="020B0503020204020204" pitchFamily="34" charset="-122"/>
            </a:endParaRPr>
          </a:p>
        </p:txBody>
      </p:sp>
      <p:sp>
        <p:nvSpPr>
          <p:cNvPr id="37" name="圆角矩形 36"/>
          <p:cNvSpPr/>
          <p:nvPr/>
        </p:nvSpPr>
        <p:spPr>
          <a:xfrm>
            <a:off x="1074420" y="1389380"/>
            <a:ext cx="10408920" cy="749935"/>
          </a:xfrm>
          <a:prstGeom prst="roundRect">
            <a:avLst>
              <a:gd name="adj" fmla="val 50000"/>
            </a:avLst>
          </a:prstGeom>
          <a:solidFill>
            <a:srgbClr val="F8FBFA"/>
          </a:solidFill>
          <a:ln w="28575">
            <a:solidFill>
              <a:srgbClr val="D5E1DE"/>
            </a:solidFill>
            <a:prstDash val="solid"/>
          </a:ln>
        </p:spPr>
        <p:txBody>
          <a:bodyPr rtlCol="0" anchor="ctr"/>
          <a:p>
            <a:pPr marL="0" indent="0">
              <a:buNone/>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按管理权限</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加强对设计环节建筑垃圾减量化与综合利用的</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日常监督检查</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39" name="椭圆 38"/>
          <p:cNvSpPr/>
          <p:nvPr>
            <p:custDataLst>
              <p:tags r:id="rId5"/>
            </p:custDataLst>
          </p:nvPr>
        </p:nvSpPr>
        <p:spPr>
          <a:xfrm>
            <a:off x="749935" y="1498600"/>
            <a:ext cx="502285" cy="502285"/>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1</a:t>
            </a:r>
            <a:endParaRPr lang="en-US" altLang="zh-CN" sz="2400" b="1">
              <a:solidFill>
                <a:schemeClr val="bg1"/>
              </a:solidFill>
            </a:endParaRPr>
          </a:p>
        </p:txBody>
      </p:sp>
      <p:grpSp>
        <p:nvGrpSpPr>
          <p:cNvPr id="52" name="组合 51"/>
          <p:cNvGrpSpPr/>
          <p:nvPr/>
        </p:nvGrpSpPr>
        <p:grpSpPr>
          <a:xfrm>
            <a:off x="749935" y="2734310"/>
            <a:ext cx="10671810" cy="749935"/>
            <a:chOff x="1181" y="4224"/>
            <a:chExt cx="16806" cy="1181"/>
          </a:xfrm>
        </p:grpSpPr>
        <p:sp>
          <p:nvSpPr>
            <p:cNvPr id="46" name="圆角矩形 45"/>
            <p:cNvSpPr/>
            <p:nvPr>
              <p:custDataLst>
                <p:tags r:id="rId6"/>
              </p:custDataLst>
            </p:nvPr>
          </p:nvSpPr>
          <p:spPr>
            <a:xfrm>
              <a:off x="1595" y="4224"/>
              <a:ext cx="16392" cy="1181"/>
            </a:xfrm>
            <a:prstGeom prst="roundRect">
              <a:avLst>
                <a:gd name="adj" fmla="val 50000"/>
              </a:avLst>
            </a:prstGeom>
            <a:solidFill>
              <a:schemeClr val="bg1"/>
            </a:solidFill>
            <a:ln w="28575">
              <a:solidFill>
                <a:srgbClr val="D5E1DE"/>
              </a:solidFill>
              <a:prstDash val="solid"/>
            </a:ln>
          </p:spPr>
          <p:txBody>
            <a:bodyPr rtlCol="0" anchor="ctr"/>
            <a:p>
              <a:pPr marL="0" indent="0">
                <a:buNone/>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按管理权限，</a:t>
              </a:r>
              <a:r>
                <a:rPr lang="zh-CN"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督促施工图审查单位</a:t>
              </a:r>
              <a:r>
                <a:rPr lang="zh-CN"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对上传图审系统的项目进行把关</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7" name="椭圆 46"/>
            <p:cNvSpPr/>
            <p:nvPr>
              <p:custDataLst>
                <p:tags r:id="rId7"/>
              </p:custDataLst>
            </p:nvPr>
          </p:nvSpPr>
          <p:spPr>
            <a:xfrm>
              <a:off x="1181" y="4429"/>
              <a:ext cx="791" cy="791"/>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2</a:t>
              </a:r>
              <a:endParaRPr lang="en-US" altLang="zh-CN" sz="2400" b="1">
                <a:solidFill>
                  <a:schemeClr val="bg1"/>
                </a:solidFill>
              </a:endParaRPr>
            </a:p>
          </p:txBody>
        </p:sp>
      </p:grpSp>
      <p:sp>
        <p:nvSpPr>
          <p:cNvPr id="40" name="圆角矩形 39"/>
          <p:cNvSpPr/>
          <p:nvPr>
            <p:custDataLst>
              <p:tags r:id="rId8"/>
            </p:custDataLst>
          </p:nvPr>
        </p:nvSpPr>
        <p:spPr>
          <a:xfrm>
            <a:off x="1012825" y="4091940"/>
            <a:ext cx="10408920" cy="749935"/>
          </a:xfrm>
          <a:prstGeom prst="roundRect">
            <a:avLst>
              <a:gd name="adj" fmla="val 50000"/>
            </a:avLst>
          </a:prstGeom>
          <a:solidFill>
            <a:srgbClr val="F8FBFA"/>
          </a:solidFill>
          <a:ln w="28575">
            <a:solidFill>
              <a:srgbClr val="D5E1DE"/>
            </a:solidFill>
            <a:prstDash val="solid"/>
          </a:ln>
        </p:spPr>
        <p:txBody>
          <a:bodyPr rtlCol="0" anchor="ctr">
            <a:noAutofit/>
          </a:bodyPr>
          <a:p>
            <a:pPr lvl="0" algn="l">
              <a:buClrTx/>
              <a:buSzTx/>
              <a:buFontTx/>
            </a:pP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      </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对负责</a:t>
            </a:r>
            <a:r>
              <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初步设计审批</a:t>
            </a:r>
            <a:r>
              <a:rPr 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的项目，加强对初步设计文件中相关内容的审查</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，并</a:t>
            </a:r>
            <a:r>
              <a:rPr lang="zh-CN" alt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在批复中予以明确</a:t>
            </a:r>
            <a:r>
              <a:rPr lang="zh-CN" altLang="en-US"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rPr>
              <a:t>。</a:t>
            </a:r>
            <a:endParaRPr lang="en-US" b="1" dirty="0">
              <a:solidFill>
                <a:srgbClr val="4D6765"/>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48" name="椭圆 47"/>
          <p:cNvSpPr/>
          <p:nvPr>
            <p:custDataLst>
              <p:tags r:id="rId9"/>
            </p:custDataLst>
          </p:nvPr>
        </p:nvSpPr>
        <p:spPr>
          <a:xfrm>
            <a:off x="749935" y="4217670"/>
            <a:ext cx="502285" cy="502285"/>
          </a:xfrm>
          <a:prstGeom prst="ellipse">
            <a:avLst/>
          </a:prstGeom>
          <a:solidFill>
            <a:srgbClr val="6F8F8D"/>
          </a:solidFill>
          <a:ln w="12700">
            <a:solidFill>
              <a:srgbClr val="6F8F8D"/>
            </a:solidFill>
            <a:prstDash val="solid"/>
          </a:ln>
        </p:spPr>
        <p:txBody>
          <a:bodyPr rtlCol="0" anchor="ctr"/>
          <a:p>
            <a:pPr algn="ctr"/>
            <a:r>
              <a:rPr lang="en-US" altLang="zh-CN" sz="2400" b="1">
                <a:solidFill>
                  <a:schemeClr val="bg1"/>
                </a:solidFill>
              </a:rPr>
              <a:t>3</a:t>
            </a:r>
            <a:endParaRPr lang="en-US" altLang="zh-CN" sz="2400" b="1">
              <a:solidFill>
                <a:schemeClr val="bg1"/>
              </a:solidFill>
            </a:endParaRPr>
          </a:p>
        </p:txBody>
      </p:sp>
      <p:grpSp>
        <p:nvGrpSpPr>
          <p:cNvPr id="55" name="组合 54"/>
          <p:cNvGrpSpPr/>
          <p:nvPr/>
        </p:nvGrpSpPr>
        <p:grpSpPr>
          <a:xfrm>
            <a:off x="4480560" y="28575"/>
            <a:ext cx="3200400" cy="922020"/>
            <a:chOff x="7056" y="45"/>
            <a:chExt cx="5040" cy="1452"/>
          </a:xfrm>
        </p:grpSpPr>
        <p:sp>
          <p:nvSpPr>
            <p:cNvPr id="11" name="Shape 9"/>
            <p:cNvSpPr/>
            <p:nvPr/>
          </p:nvSpPr>
          <p:spPr>
            <a:xfrm>
              <a:off x="7056" y="1150"/>
              <a:ext cx="5040" cy="347"/>
            </a:xfrm>
            <a:prstGeom prst="rect">
              <a:avLst/>
            </a:prstGeom>
            <a:solidFill>
              <a:srgbClr val="DDEAE6"/>
            </a:solidFill>
            <a:ln w="12700">
              <a:solidFill>
                <a:srgbClr val="DDEAE6"/>
              </a:solidFill>
              <a:prstDash val="solid"/>
            </a:ln>
          </p:spPr>
        </p:sp>
        <p:sp>
          <p:nvSpPr>
            <p:cNvPr id="54" name="文本框 53"/>
            <p:cNvSpPr txBox="1"/>
            <p:nvPr/>
          </p:nvSpPr>
          <p:spPr>
            <a:xfrm>
              <a:off x="9243" y="45"/>
              <a:ext cx="810" cy="1452"/>
            </a:xfrm>
            <a:prstGeom prst="rect">
              <a:avLst/>
            </a:prstGeom>
          </p:spPr>
          <p:txBody>
            <a:bodyPr wrap="square">
              <a:spAutoFit/>
              <a:extLst>
                <a:ext uri="{4A0BC546-FE56-4ADE-93B0-CB8AF2F6F144}">
                  <wpsdc:textFrameExt xmlns:wpsdc="http://www.wps.cn/officeDocument/2022/drawingmlCustomData" type="title"/>
                </a:ext>
              </a:extLst>
            </a:bodyPr>
            <a:p>
              <a:pPr algn="l"/>
              <a:r>
                <a:rPr lang="en-US" altLang="zh-CN" sz="5400" b="1" spc="400">
                  <a:solidFill>
                    <a:schemeClr val="bg1">
                      <a:lumMod val="85000"/>
                    </a:schemeClr>
                  </a:solidFill>
                  <a:latin typeface="Arial" panose="020B0604020202020204" pitchFamily="34" charset="0"/>
                  <a:ea typeface="微软雅黑" panose="020B0503020204020204" pitchFamily="34" charset="-122"/>
                </a:rPr>
                <a:t>4</a:t>
              </a:r>
              <a:endParaRPr lang="en-US" altLang="zh-CN" sz="5400" b="1" spc="400">
                <a:solidFill>
                  <a:schemeClr val="bg1">
                    <a:lumMod val="85000"/>
                  </a:schemeClr>
                </a:solidFill>
                <a:latin typeface="Arial" panose="020B0604020202020204" pitchFamily="34" charset="0"/>
                <a:ea typeface="微软雅黑" panose="020B0503020204020204" pitchFamily="34" charset="-122"/>
              </a:endParaRPr>
            </a:p>
          </p:txBody>
        </p:sp>
      </p:grpSp>
      <p:sp>
        <p:nvSpPr>
          <p:cNvPr id="9" name="Text 7"/>
          <p:cNvSpPr/>
          <p:nvPr/>
        </p:nvSpPr>
        <p:spPr>
          <a:xfrm>
            <a:off x="3703320" y="511048"/>
            <a:ext cx="4846320" cy="329184"/>
          </a:xfrm>
          <a:prstGeom prst="rect">
            <a:avLst/>
          </a:prstGeom>
          <a:noFill/>
        </p:spPr>
        <p:txBody>
          <a:bodyPr wrap="square" lIns="0" tIns="0" rIns="0" bIns="0" rtlCol="0" anchor="ctr"/>
          <a:lstStyle/>
          <a:p>
            <a:pPr marL="0" indent="0" algn="ctr">
              <a:buNone/>
            </a:pPr>
            <a:r>
              <a:rPr lang="zh-CN" altLang="en-US" sz="2800" b="1">
                <a:solidFill>
                  <a:srgbClr val="55797A"/>
                </a:solidFill>
                <a:effectLst/>
                <a:latin typeface="微软雅黑" panose="020B0503020204020204" pitchFamily="34" charset="-122"/>
                <a:ea typeface="微软雅黑" panose="020B0503020204020204" pitchFamily="34" charset="-122"/>
              </a:rPr>
              <a:t>建设主管部门职责要求</a:t>
            </a:r>
            <a:endParaRPr lang="zh-CN" altLang="en-US" sz="2800" b="1">
              <a:solidFill>
                <a:srgbClr val="55797A"/>
              </a:solidFill>
              <a:effectLst/>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commondata" val="eyJoZGlkIjoiNzY4YjIyN2QwZjRkMTI4YTVkNWI2NWI1MDkxOWJlYzgifQ=="/>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Microsoft YaHei"/>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crosoft YaHe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Microsoft YaHei"/>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crosoft YaHe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3950</Words>
  <Application>WPS 演示</Application>
  <PresentationFormat>On-screen Show (16:9)</PresentationFormat>
  <Paragraphs>416</Paragraphs>
  <Slides>16</Slides>
  <Notes>17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Arial</vt:lpstr>
      <vt:lpstr>宋体</vt:lpstr>
      <vt:lpstr>Wingdings</vt:lpstr>
      <vt:lpstr>微软雅黑</vt:lpstr>
      <vt:lpstr>微软雅黑</vt:lpstr>
      <vt:lpstr>汉仪中宋S</vt:lpstr>
      <vt:lpstr>Arial Unicode MS</vt:lpstr>
      <vt:lpstr>等线</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杭州市建委设计处</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关于规范杭州市建设工程设计阶段建筑垃圾减量化与资源化利用管理工作的提醒</dc:title>
  <dc:creator>OpenAI</dc:creator>
  <dc:subject>宣贯培训</dc:subject>
  <cp:lastModifiedBy>杨含悦</cp:lastModifiedBy>
  <cp:revision>170</cp:revision>
  <dcterms:created xsi:type="dcterms:W3CDTF">2026-04-06T15:08:00Z</dcterms:created>
  <dcterms:modified xsi:type="dcterms:W3CDTF">2026-04-13T03:00:23Z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7E4B84EEE2AE426AA46B2FE1C907E59C_12</vt:lpwstr>
  </property>
  <property fmtid="{D5CDD505-2E9C-101B-9397-08002B2CF9AE}" pid="3" name="KSOProductBuildVer">
    <vt:lpwstr>2052-12.1.0.16120</vt:lpwstr>
  </property>
</Properties>
</file>